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11" r:id="rId1"/>
  </p:sldMasterIdLst>
  <p:notesMasterIdLst>
    <p:notesMasterId r:id="rId28"/>
  </p:notesMasterIdLst>
  <p:sldIdLst>
    <p:sldId id="1070" r:id="rId2"/>
    <p:sldId id="1080" r:id="rId3"/>
    <p:sldId id="1078" r:id="rId4"/>
    <p:sldId id="1067" r:id="rId5"/>
    <p:sldId id="1053" r:id="rId6"/>
    <p:sldId id="260" r:id="rId7"/>
    <p:sldId id="1074" r:id="rId8"/>
    <p:sldId id="1082" r:id="rId9"/>
    <p:sldId id="1075" r:id="rId10"/>
    <p:sldId id="1086" r:id="rId11"/>
    <p:sldId id="1081" r:id="rId12"/>
    <p:sldId id="1071" r:id="rId13"/>
    <p:sldId id="275" r:id="rId14"/>
    <p:sldId id="1054" r:id="rId15"/>
    <p:sldId id="1063" r:id="rId16"/>
    <p:sldId id="1085" r:id="rId17"/>
    <p:sldId id="1064" r:id="rId18"/>
    <p:sldId id="272" r:id="rId19"/>
    <p:sldId id="1087" r:id="rId20"/>
    <p:sldId id="1088" r:id="rId21"/>
    <p:sldId id="1089" r:id="rId22"/>
    <p:sldId id="1090" r:id="rId23"/>
    <p:sldId id="1068" r:id="rId24"/>
    <p:sldId id="276" r:id="rId25"/>
    <p:sldId id="1062" r:id="rId26"/>
    <p:sldId id="109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97"/>
    <p:restoredTop sz="94823"/>
  </p:normalViewPr>
  <p:slideViewPr>
    <p:cSldViewPr>
      <p:cViewPr varScale="1">
        <p:scale>
          <a:sx n="104" d="100"/>
          <a:sy n="104" d="100"/>
        </p:scale>
        <p:origin x="232" y="4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5:35:18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5:35:54.2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6T05:36:08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E861C-486B-4E18-A0E9-A790238A915C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1066-0135-4CAA-8AD4-89A97190AC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6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0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5627-4B1E-5240-8C36-3473A80D0468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3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F482-893B-6F48-BB53-141EC5F283D9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194A-5D96-1241-8672-2AF1FA5F0EBA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0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2682-570B-6C4E-9882-CBC883DDB0DA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1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D68E-F404-8444-87D2-0C4963025E5A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3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636E-4C6E-AA4D-9E54-D37E3A505AA6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7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8C547-FB9A-2547-91F9-21CA8E874930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4533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2901-F87F-F243-B047-210A1C38A89F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2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0025-4999-4F4A-B18C-A7A520E71A09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1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196D-3913-D341-90EA-85FC778753CC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0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20F4B-7D1F-C84C-930F-201988D100B2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0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8C547-FB9A-2547-91F9-21CA8E874930}" type="datetime1">
              <a:rPr lang="ja-JP" altLang="en-US" smtClean="0"/>
              <a:t>2025/9/18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9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4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0" Type="http://schemas.openxmlformats.org/officeDocument/2006/relationships/customXml" Target="../ink/ink3.xml"/><Relationship Id="rId4" Type="http://schemas.openxmlformats.org/officeDocument/2006/relationships/customXml" Target="../ink/ink1.xml"/><Relationship Id="rId9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30.emf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em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645B930-F10C-38F8-0C33-F38103A9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361596"/>
            <a:ext cx="6553200" cy="365125"/>
          </a:xfrm>
        </p:spPr>
        <p:txBody>
          <a:bodyPr/>
          <a:lstStyle/>
          <a:p>
            <a:r>
              <a:rPr lang="en-US" dirty="0"/>
              <a:t>JPS Meeting @Hiroshima univ., 2025.09.18, 18pEL204-13, Yuto Kimura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A2C50F0-74F5-B1B7-E375-D5C09AD7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00C4E8-7347-85BD-8D21-10594E4C250A}"/>
              </a:ext>
            </a:extLst>
          </p:cNvPr>
          <p:cNvSpPr txBox="1">
            <a:spLocks/>
          </p:cNvSpPr>
          <p:nvPr/>
        </p:nvSpPr>
        <p:spPr>
          <a:xfrm>
            <a:off x="2026693" y="1030406"/>
            <a:ext cx="8147713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FFFF"/>
                </a:solidFill>
                <a:latin typeface="Arial"/>
                <a:ea typeface="Calibri"/>
                <a:cs typeface="Arial"/>
              </a:rPr>
              <a:t>K</a:t>
            </a:r>
            <a:r>
              <a:rPr lang="ja-JP" altLang="en-US" sz="48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中間子原子核の系統的調査のための</a:t>
            </a:r>
            <a:br>
              <a:rPr lang="ja-JP" altLang="en-US" sz="4800">
                <a:solidFill>
                  <a:srgbClr val="FFFFFF"/>
                </a:solidFill>
                <a:latin typeface="Arial"/>
                <a:ea typeface="Calibri"/>
                <a:cs typeface="Arial"/>
              </a:rPr>
            </a:br>
            <a:r>
              <a:rPr lang="ja-JP" altLang="en-US" sz="4800">
                <a:solidFill>
                  <a:srgbClr val="FFFFFF"/>
                </a:solidFill>
                <a:latin typeface="Arial"/>
                <a:ea typeface="Calibri"/>
                <a:cs typeface="Arial"/>
              </a:rPr>
              <a:t>大立体角スペクトロメータの開発</a:t>
            </a:r>
            <a:r>
              <a:rPr lang="en-US" sz="4800" dirty="0">
                <a:solidFill>
                  <a:srgbClr val="FFFFFF"/>
                </a:solidFill>
                <a:latin typeface="Arial"/>
                <a:ea typeface="Calibri"/>
                <a:cs typeface="Arial"/>
              </a:rPr>
              <a:t>(Ⅰ)</a:t>
            </a:r>
            <a:endParaRPr lang="ja-JP" altLang="en-US" sz="4800">
              <a:solidFill>
                <a:srgbClr val="FFFFFF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8CB48B-C4B9-5FA9-79CD-AFDAA67F2A98}"/>
              </a:ext>
            </a:extLst>
          </p:cNvPr>
          <p:cNvSpPr txBox="1">
            <a:spLocks/>
          </p:cNvSpPr>
          <p:nvPr/>
        </p:nvSpPr>
        <p:spPr>
          <a:xfrm>
            <a:off x="1559943" y="5171093"/>
            <a:ext cx="9078628" cy="860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200">
                <a:solidFill>
                  <a:srgbClr val="FFFFFF"/>
                </a:solidFill>
                <a:latin typeface="Arial"/>
                <a:ea typeface="Calibri Light"/>
                <a:cs typeface="Arial"/>
              </a:rPr>
              <a:t>東北大先端量子，理研</a:t>
            </a:r>
          </a:p>
          <a:p>
            <a:pPr marL="0" indent="0">
              <a:buNone/>
            </a:pPr>
            <a:r>
              <a:rPr lang="ja-JP" altLang="en-US" sz="2200">
                <a:solidFill>
                  <a:srgbClr val="FFFFFF"/>
                </a:solidFill>
                <a:latin typeface="Arial"/>
                <a:ea typeface="Calibri Light"/>
                <a:cs typeface="Arial"/>
              </a:rPr>
              <a:t>木村佑斗 for the J-PARC E80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100595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E5A6A-45FA-E62D-B138-3CFB65F51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D91C6D93-590B-6494-C09D-B6834C0A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3423" y="6442454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EC9ED8D-53D7-0B4A-39EB-B1AEADACA96C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CNC: </a:t>
            </a:r>
            <a:r>
              <a:rPr lang="ja-JP" altLang="en-US" b="1">
                <a:solidFill>
                  <a:schemeClr val="bg1"/>
                </a:solidFill>
                <a:ea typeface="ＭＳ Ｐゴシック"/>
                <a:cs typeface="Calibri"/>
              </a:rPr>
              <a:t>時間分解能悪化の原因</a:t>
            </a:r>
            <a:endParaRPr lang="en-US" altLang="ja-JP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0E1C5A-4CB3-E60F-B8DF-2B684CF6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59" y="1700532"/>
            <a:ext cx="2192242" cy="204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6684F39-CCE6-AD89-9D1A-C8CB90C46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318" y="4030934"/>
            <a:ext cx="2075502" cy="207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44B6E5-7191-DD3A-7695-9047B1EC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04" y="1503178"/>
            <a:ext cx="2295878" cy="22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07F4937-FB34-3177-C62E-B249D7D98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34" y="3848770"/>
            <a:ext cx="2308984" cy="22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A9F43A0-8F93-0B57-231F-49E96594D710}"/>
              </a:ext>
            </a:extLst>
          </p:cNvPr>
          <p:cNvSpPr txBox="1"/>
          <p:nvPr/>
        </p:nvSpPr>
        <p:spPr>
          <a:xfrm>
            <a:off x="576497" y="1295400"/>
            <a:ext cx="35189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00" b="1"/>
              <a:t>時間分解能</a:t>
            </a:r>
            <a:r>
              <a:rPr kumimoji="1" lang="en-US" altLang="ja-JP" sz="3400" b="1" dirty="0"/>
              <a:t>~90ps</a:t>
            </a:r>
            <a:endParaRPr kumimoji="1" lang="ja-JP" altLang="en-US" sz="3400" b="1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9294477-61F6-736D-E9DB-78A6D7A4B2DF}"/>
              </a:ext>
            </a:extLst>
          </p:cNvPr>
          <p:cNvSpPr txBox="1"/>
          <p:nvPr/>
        </p:nvSpPr>
        <p:spPr>
          <a:xfrm>
            <a:off x="576497" y="4360132"/>
            <a:ext cx="35189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00" b="1"/>
              <a:t>時間分解能</a:t>
            </a:r>
            <a:r>
              <a:rPr kumimoji="1" lang="en-US" altLang="ja-JP" sz="3400" b="1" dirty="0"/>
              <a:t>~75ps</a:t>
            </a:r>
            <a:endParaRPr kumimoji="1" lang="ja-JP" altLang="en-US" sz="3400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85E906F-AEC5-E4CE-2092-F4B4DD585FC8}"/>
              </a:ext>
            </a:extLst>
          </p:cNvPr>
          <p:cNvSpPr txBox="1"/>
          <p:nvPr/>
        </p:nvSpPr>
        <p:spPr>
          <a:xfrm>
            <a:off x="7508319" y="3476655"/>
            <a:ext cx="3570208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切断面</a:t>
            </a:r>
            <a:r>
              <a:rPr kumimoji="1" lang="ja-JP" altLang="en-US" sz="2400" b="1" dirty="0"/>
              <a:t>表面</a:t>
            </a:r>
            <a:r>
              <a:rPr kumimoji="1" lang="ja-JP" altLang="en-US" sz="2400" b="1"/>
              <a:t>の状態が悪い</a:t>
            </a:r>
            <a:endParaRPr kumimoji="1" lang="en-US" altLang="ja-JP" sz="24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5AC5E7-F1CD-20E9-0A2B-D359835E5C39}"/>
              </a:ext>
            </a:extLst>
          </p:cNvPr>
          <p:cNvSpPr txBox="1"/>
          <p:nvPr/>
        </p:nvSpPr>
        <p:spPr>
          <a:xfrm>
            <a:off x="4769004" y="1064567"/>
            <a:ext cx="2308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419" altLang="ja-JP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QDC</a:t>
            </a:r>
            <a:r>
              <a:rPr lang="es-419" altLang="ja-JP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s-419" altLang="ja-JP" sz="1800" b="1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raw</a:t>
            </a:r>
            <a:r>
              <a:rPr lang="es-419" altLang="ja-JP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419" altLang="ja-JP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tdc cut</a:t>
            </a:r>
            <a:r>
              <a:rPr lang="es-419" altLang="ja-JP" sz="1800" b="1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ja-JP" altLang="en-US">
              <a:effectLst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8CB869-7D9B-7532-565C-06452224DFD9}"/>
              </a:ext>
            </a:extLst>
          </p:cNvPr>
          <p:cNvSpPr txBox="1"/>
          <p:nvPr/>
        </p:nvSpPr>
        <p:spPr>
          <a:xfrm>
            <a:off x="8493911" y="1143570"/>
            <a:ext cx="1276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ja-JP" altLang="en-US" sz="24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見た目</a:t>
            </a:r>
            <a:endParaRPr lang="ja-JP" altLang="en-US">
              <a:effectLst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5F7DB0-2164-ABAB-3579-8BB06F7C0A2E}"/>
              </a:ext>
            </a:extLst>
          </p:cNvPr>
          <p:cNvSpPr txBox="1"/>
          <p:nvPr/>
        </p:nvSpPr>
        <p:spPr>
          <a:xfrm>
            <a:off x="787358" y="2190091"/>
            <a:ext cx="37208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00" b="1"/>
              <a:t>透過度測定値</a:t>
            </a:r>
            <a:r>
              <a:rPr kumimoji="1" lang="en-US" altLang="ja-JP" sz="3400" b="1" dirty="0"/>
              <a:t> 28%</a:t>
            </a:r>
            <a:endParaRPr kumimoji="1" lang="ja-JP" altLang="en-US" sz="3400" b="1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B5CF54-8829-8439-9908-5178A168A937}"/>
              </a:ext>
            </a:extLst>
          </p:cNvPr>
          <p:cNvSpPr txBox="1"/>
          <p:nvPr/>
        </p:nvSpPr>
        <p:spPr>
          <a:xfrm>
            <a:off x="787358" y="5073236"/>
            <a:ext cx="37208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00" b="1"/>
              <a:t>透過度測定値</a:t>
            </a:r>
            <a:r>
              <a:rPr kumimoji="1" lang="en-US" altLang="ja-JP" sz="3400" b="1" dirty="0"/>
              <a:t> 37%</a:t>
            </a:r>
            <a:endParaRPr kumimoji="1" lang="ja-JP" altLang="en-US" sz="3400" b="1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F5D4F7-9A57-7105-B12E-C01B2DD31EE1}"/>
              </a:ext>
            </a:extLst>
          </p:cNvPr>
          <p:cNvSpPr txBox="1"/>
          <p:nvPr/>
        </p:nvSpPr>
        <p:spPr>
          <a:xfrm>
            <a:off x="4152618" y="625987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rgbClr val="FF0000"/>
                </a:solidFill>
              </a:rPr>
              <a:t>簡易評価法を確立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12CE4F3-DFD2-B2FF-2270-28A80EEA7C4B}"/>
              </a:ext>
            </a:extLst>
          </p:cNvPr>
          <p:cNvSpPr txBox="1"/>
          <p:nvPr/>
        </p:nvSpPr>
        <p:spPr>
          <a:xfrm>
            <a:off x="7637410" y="6367595"/>
            <a:ext cx="319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By </a:t>
            </a:r>
            <a:r>
              <a:rPr kumimoji="1" lang="en-US" altLang="ja-JP" dirty="0" err="1"/>
              <a:t>Shunto</a:t>
            </a:r>
            <a:r>
              <a:rPr kumimoji="1" lang="en-US" altLang="ja-JP" dirty="0"/>
              <a:t> Sasaki (</a:t>
            </a:r>
            <a:r>
              <a:rPr kumimoji="1" lang="en-US" altLang="ja-JP" dirty="0" err="1"/>
              <a:t>RARiS</a:t>
            </a:r>
            <a:r>
              <a:rPr kumimoji="1" lang="en-US" altLang="ja-JP" dirty="0"/>
              <a:t>, M2)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9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DF59-225B-4B2D-4020-AF2128D6E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B885B724-ADF8-2721-BB7E-41EBEFF9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3423" y="6442454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5914D5A-0D5E-459C-27F6-F1F4BDC25F5D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CNC: QA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D6E6F06-7E09-8010-5E00-AABF9C7AB1DF}"/>
              </a:ext>
            </a:extLst>
          </p:cNvPr>
          <p:cNvSpPr txBox="1"/>
          <p:nvPr/>
        </p:nvSpPr>
        <p:spPr>
          <a:xfrm>
            <a:off x="6400800" y="6283379"/>
            <a:ext cx="31854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 dirty="0">
                <a:solidFill>
                  <a:srgbClr val="FF0000"/>
                </a:solidFill>
              </a:rPr>
              <a:t>今年度中に完成予定</a:t>
            </a:r>
            <a:endParaRPr kumimoji="1" lang="en-US" altLang="ja-JP" sz="2600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6A30B3-0D7C-F0FF-32E6-E4F65D17F952}"/>
              </a:ext>
            </a:extLst>
          </p:cNvPr>
          <p:cNvSpPr txBox="1"/>
          <p:nvPr/>
        </p:nvSpPr>
        <p:spPr>
          <a:xfrm>
            <a:off x="2057400" y="6283379"/>
            <a:ext cx="34884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FF0000"/>
                </a:solidFill>
              </a:rPr>
              <a:t>35%</a:t>
            </a:r>
            <a:r>
              <a:rPr kumimoji="1" lang="ja-JP" altLang="en-US" sz="2600" b="1" dirty="0">
                <a:solidFill>
                  <a:srgbClr val="FF0000"/>
                </a:solidFill>
              </a:rPr>
              <a:t>以下は再研磨予定</a:t>
            </a:r>
            <a:endParaRPr kumimoji="1" lang="en-US" altLang="ja-JP" sz="2600" b="1" dirty="0">
              <a:solidFill>
                <a:srgbClr val="FF0000"/>
              </a:solidFill>
            </a:endParaRPr>
          </a:p>
        </p:txBody>
      </p:sp>
      <p:pic>
        <p:nvPicPr>
          <p:cNvPr id="14" name="図 13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4E303ED-76E2-F161-8113-D09545396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09132"/>
            <a:ext cx="6223000" cy="49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3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7CCB3-7C12-481F-ADCA-F5281DFA0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8E1919A4-1810-A795-E6BC-62624592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フッター プレースホルダー 5">
            <a:extLst>
              <a:ext uri="{FF2B5EF4-FFF2-40B4-BE49-F238E27FC236}">
                <a16:creationId xmlns:a16="http://schemas.microsoft.com/office/drawing/2014/main" id="{03BDC88C-EA83-FA30-0FB8-FA4A6C842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JPS Meeting @Hiroshima univ., 2025.09.18, 18pEL204-13, Yuto Kimura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E38F380-F4F4-DF1E-E489-9F8FE249A832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CDC: </a:t>
            </a:r>
            <a:r>
              <a:rPr lang="ja-JP" altLang="en-US" b="1" dirty="0">
                <a:solidFill>
                  <a:schemeClr val="bg1"/>
                </a:solidFill>
                <a:ea typeface="ＭＳ Ｐゴシック"/>
                <a:cs typeface="Calibri"/>
              </a:rPr>
              <a:t>位置依存調査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3EAD370-05C5-324B-08E7-BA3186B4C15D}"/>
              </a:ext>
            </a:extLst>
          </p:cNvPr>
          <p:cNvSpPr txBox="1"/>
          <p:nvPr/>
        </p:nvSpPr>
        <p:spPr>
          <a:xfrm>
            <a:off x="501640" y="1348043"/>
            <a:ext cx="5763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ja-JP" altLang="en-US" sz="2400" b="1"/>
              <a:t>テストチェンバーを使って以下を調査</a:t>
            </a:r>
            <a:endParaRPr kumimoji="1" lang="en-US" altLang="ja-JP" sz="2400" b="1" dirty="0"/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ja-JP" altLang="en-US" sz="2400" b="1"/>
              <a:t>波形・検出効率の位置依存性</a:t>
            </a:r>
            <a:endParaRPr kumimoji="1" lang="en-US" altLang="ja-JP" sz="2400" b="1" dirty="0"/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ja-JP" altLang="en-US" sz="2400" b="1"/>
              <a:t>読み出し回路の性能評価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E0B8499-FDED-F54E-26EA-6C0384314289}"/>
              </a:ext>
            </a:extLst>
          </p:cNvPr>
          <p:cNvGrpSpPr/>
          <p:nvPr/>
        </p:nvGrpSpPr>
        <p:grpSpPr>
          <a:xfrm>
            <a:off x="1088277" y="2831760"/>
            <a:ext cx="10015445" cy="3195894"/>
            <a:chOff x="990600" y="2660875"/>
            <a:chExt cx="10015445" cy="3195894"/>
          </a:xfrm>
        </p:grpSpPr>
        <p:pic>
          <p:nvPicPr>
            <p:cNvPr id="13" name="図 12" descr="屋内, ミシン, テーブル, キッチン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F3107883-6EC6-BEB9-0C6B-AC88B1611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660875"/>
              <a:ext cx="9829800" cy="3195894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61F21D2-8D9B-F010-07AF-DC08E54A5C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9700" y="4529619"/>
              <a:ext cx="9410700" cy="45720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B9984FC-4B13-6181-58F1-562EE0274BF3}"/>
                </a:ext>
              </a:extLst>
            </p:cNvPr>
            <p:cNvSpPr txBox="1"/>
            <p:nvPr/>
          </p:nvSpPr>
          <p:spPr>
            <a:xfrm>
              <a:off x="2857500" y="5186443"/>
              <a:ext cx="53832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/>
                <a:t>ワイヤー長</a:t>
              </a:r>
              <a:r>
                <a:rPr kumimoji="1" lang="en-US" altLang="ja-JP" sz="2400" b="1" dirty="0"/>
                <a:t>: 262 cm (CDC</a:t>
              </a:r>
              <a:r>
                <a:rPr kumimoji="1" lang="ja-JP" altLang="en-US" sz="2400" b="1"/>
                <a:t>と同じ長さ</a:t>
              </a:r>
              <a:r>
                <a:rPr kumimoji="1" lang="en-US" altLang="ja-JP" sz="2400" b="1" dirty="0"/>
                <a:t>)</a:t>
              </a:r>
              <a:endParaRPr kumimoji="1" lang="ja-JP" altLang="en-US" sz="2400" b="1"/>
            </a:p>
          </p:txBody>
        </p: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E737975F-D50A-DE6B-A0E3-6AD7F23F7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2846" y="3685069"/>
              <a:ext cx="3188454" cy="2210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ADDB20F-9F9A-EF20-C49E-85B32F01560C}"/>
                </a:ext>
              </a:extLst>
            </p:cNvPr>
            <p:cNvSpPr txBox="1"/>
            <p:nvPr/>
          </p:nvSpPr>
          <p:spPr>
            <a:xfrm>
              <a:off x="5549102" y="3828201"/>
              <a:ext cx="545694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/>
                <a:t>ワイヤー長</a:t>
              </a:r>
              <a:r>
                <a:rPr kumimoji="1" lang="en-US" altLang="ja-JP" sz="2400" b="1" dirty="0"/>
                <a:t>: 89 cm (</a:t>
              </a:r>
              <a:r>
                <a:rPr kumimoji="1" lang="ja-JP" altLang="en-US" sz="2400" b="1"/>
                <a:t>旧</a:t>
              </a:r>
              <a:r>
                <a:rPr kumimoji="1" lang="en-US" altLang="ja-JP" sz="2400" b="1" dirty="0"/>
                <a:t>CDC</a:t>
              </a:r>
              <a:r>
                <a:rPr kumimoji="1" lang="ja-JP" altLang="en-US" sz="2400" b="1"/>
                <a:t>と同じ長さ</a:t>
              </a:r>
              <a:r>
                <a:rPr kumimoji="1" lang="en-US" altLang="ja-JP" sz="2400" b="1" dirty="0"/>
                <a:t>)</a:t>
              </a:r>
              <a:endParaRPr kumimoji="1" lang="ja-JP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59689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5F78E-9206-C846-3D37-411E1FAA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85122F9E-4E6B-56D4-24AA-143329D3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03E50B2-3327-05EC-F89E-D33AFC7C5126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CDC: </a:t>
            </a:r>
            <a:r>
              <a:rPr lang="ja-JP" altLang="en-US" b="1" dirty="0">
                <a:solidFill>
                  <a:schemeClr val="bg1"/>
                </a:solidFill>
                <a:ea typeface="ＭＳ Ｐゴシック"/>
                <a:cs typeface="Calibri"/>
              </a:rPr>
              <a:t>生波形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E65EA62-8C74-015C-F386-00768F071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/>
          <a:stretch/>
        </p:blipFill>
        <p:spPr>
          <a:xfrm>
            <a:off x="1371600" y="2496416"/>
            <a:ext cx="8887074" cy="426809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D4DA90-A76E-75BA-B501-405E1D7C41BF}"/>
              </a:ext>
            </a:extLst>
          </p:cNvPr>
          <p:cNvSpPr txBox="1"/>
          <p:nvPr/>
        </p:nvSpPr>
        <p:spPr>
          <a:xfrm>
            <a:off x="406836" y="1328220"/>
            <a:ext cx="42242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ja-JP" altLang="en-US" sz="2400" b="1" dirty="0"/>
              <a:t>反射波の影響が見える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en-US" altLang="ja-JP" sz="2400" b="1" dirty="0">
                <a:solidFill>
                  <a:srgbClr val="FF0000"/>
                </a:solidFill>
              </a:rPr>
              <a:t>double-peak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構造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kumimoji="1" lang="ja-JP" altLang="en-US" sz="2400" b="1" dirty="0">
                <a:solidFill>
                  <a:srgbClr val="FF0000"/>
                </a:solidFill>
              </a:rPr>
              <a:t>波高の位置依存がある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31B231DA-18CA-2193-F233-AADA4950C32E}"/>
                  </a:ext>
                </a:extLst>
              </p14:cNvPr>
              <p14:cNvContentPartPr/>
              <p14:nvPr/>
            </p14:nvContentPartPr>
            <p14:xfrm>
              <a:off x="302536" y="2057250"/>
              <a:ext cx="360" cy="360"/>
            </p14:xfrm>
          </p:contentPart>
        </mc:Choice>
        <mc:Fallback xmlns=""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31B231DA-18CA-2193-F233-AADA4950C3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6416" y="205113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0ED53A14-34C7-52D9-7AF4-BF20D2D15233}"/>
                  </a:ext>
                </a:extLst>
              </p14:cNvPr>
              <p14:cNvContentPartPr/>
              <p14:nvPr/>
            </p14:nvContentPartPr>
            <p14:xfrm>
              <a:off x="8816204" y="-785618"/>
              <a:ext cx="360" cy="360"/>
            </p14:xfrm>
          </p:contentPart>
        </mc:Choice>
        <mc:Fallback xmlns=""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0ED53A14-34C7-52D9-7AF4-BF20D2D152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62204" y="-89325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A0FB1ABA-0C23-17F1-D5E3-60D1F92D526C}"/>
                  </a:ext>
                </a:extLst>
              </p14:cNvPr>
              <p14:cNvContentPartPr/>
              <p14:nvPr/>
            </p14:nvContentPartPr>
            <p14:xfrm>
              <a:off x="2292644" y="-1076858"/>
              <a:ext cx="360" cy="36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A0FB1ABA-0C23-17F1-D5E3-60D1F92D52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9004" y="-118449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03EB180-0ED7-1F8F-C9B3-76F60874DA91}"/>
              </a:ext>
            </a:extLst>
          </p:cNvPr>
          <p:cNvSpPr/>
          <p:nvPr/>
        </p:nvSpPr>
        <p:spPr>
          <a:xfrm>
            <a:off x="1190874" y="5638800"/>
            <a:ext cx="459736" cy="1081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-US" altLang="ja-JP" dirty="0"/>
              <a:t>ASD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648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D0B89-885F-6659-5FFD-475543E67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E3EBAB7B-DE0B-007E-D0BB-E55398538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B32F353-2D9A-619B-191F-307C2D62FA90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CDC : </a:t>
            </a:r>
            <a:r>
              <a:rPr lang="ja-JP" altLang="en-US" b="1" dirty="0">
                <a:solidFill>
                  <a:schemeClr val="bg1"/>
                </a:solidFill>
                <a:ea typeface="ＭＳ Ｐゴシック"/>
                <a:cs typeface="Calibri"/>
              </a:rPr>
              <a:t>整形後波形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8E33E5-7CA5-62E9-C42C-8573AED87102}"/>
              </a:ext>
            </a:extLst>
          </p:cNvPr>
          <p:cNvSpPr txBox="1"/>
          <p:nvPr/>
        </p:nvSpPr>
        <p:spPr>
          <a:xfrm>
            <a:off x="406836" y="1170693"/>
            <a:ext cx="7968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ja-JP" altLang="en-US" sz="2400" b="1" dirty="0"/>
              <a:t>時定数</a:t>
            </a:r>
            <a:r>
              <a:rPr kumimoji="1" lang="en-US" altLang="ja-JP" sz="2400" b="1" dirty="0"/>
              <a:t>16ns</a:t>
            </a:r>
            <a:r>
              <a:rPr kumimoji="1" lang="ja-JP" altLang="en-US" sz="2400" b="1" dirty="0"/>
              <a:t>のプリアンプ出力でも同様に反射波の影響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kumimoji="1" lang="ja-JP" altLang="en-US" sz="2400" b="1" dirty="0">
                <a:solidFill>
                  <a:srgbClr val="FF0000"/>
                </a:solidFill>
              </a:rPr>
              <a:t>波形の位置依存がある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kumimoji="1" lang="ja-JP" altLang="en-US" sz="2400" b="1" dirty="0">
                <a:solidFill>
                  <a:srgbClr val="FF0000"/>
                </a:solidFill>
              </a:rPr>
              <a:t>電荷量（面積）は一定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pic>
        <p:nvPicPr>
          <p:cNvPr id="9" name="図 8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286ED3F-507B-A3FF-21DF-038B7A6A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97996"/>
            <a:ext cx="7410007" cy="382850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2FB0E1E-B166-0460-F645-00DA484D4264}"/>
              </a:ext>
            </a:extLst>
          </p:cNvPr>
          <p:cNvSpPr txBox="1"/>
          <p:nvPr/>
        </p:nvSpPr>
        <p:spPr>
          <a:xfrm>
            <a:off x="2286000" y="627730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閾値とゲインの調整で検出効率を保てるか？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770948-45EE-1EE1-CC20-AB052F33E183}"/>
              </a:ext>
            </a:extLst>
          </p:cNvPr>
          <p:cNvSpPr/>
          <p:nvPr/>
        </p:nvSpPr>
        <p:spPr>
          <a:xfrm>
            <a:off x="1826264" y="5275115"/>
            <a:ext cx="459736" cy="1081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-US" altLang="ja-JP" dirty="0"/>
              <a:t>ASD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184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F04C2-C26B-EB18-3B13-64CD2295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E0A9F262-5BDA-1862-F799-C644E4A0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8FC2F3E-B315-F2C4-1DFD-C601233F0DB0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CDC (</a:t>
            </a:r>
            <a:r>
              <a:rPr lang="ja-JP" altLang="en-US" b="1">
                <a:solidFill>
                  <a:schemeClr val="bg1"/>
                </a:solidFill>
                <a:ea typeface="ＭＳ Ｐゴシック"/>
                <a:cs typeface="Calibri"/>
              </a:rPr>
              <a:t>テストチェンバー</a:t>
            </a:r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): </a:t>
            </a:r>
            <a:r>
              <a:rPr lang="ja-JP" altLang="en-US" b="1">
                <a:solidFill>
                  <a:schemeClr val="bg1"/>
                </a:solidFill>
                <a:ea typeface="ＭＳ Ｐゴシック"/>
                <a:cs typeface="Calibri"/>
              </a:rPr>
              <a:t>位置依存性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015650D-3F0B-9088-C68F-82978D0F6DA3}"/>
              </a:ext>
            </a:extLst>
          </p:cNvPr>
          <p:cNvSpPr txBox="1"/>
          <p:nvPr/>
        </p:nvSpPr>
        <p:spPr>
          <a:xfrm>
            <a:off x="1424433" y="6043243"/>
            <a:ext cx="9343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FF0000"/>
                </a:solidFill>
              </a:rPr>
              <a:t>信号自体は反射波の影響で歪むが、検出効率に位置依存性はない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kumimoji="1" lang="ja-JP" alt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より高性能な</a:t>
            </a:r>
            <a:r>
              <a:rPr kumimoji="1" lang="ja-JP" altLang="en-US" sz="2400" b="1">
                <a:solidFill>
                  <a:srgbClr val="FF0000"/>
                </a:solidFill>
                <a:sym typeface="Wingdings" panose="05000000000000000000" pitchFamily="2" charset="2"/>
              </a:rPr>
              <a:t>新しいプリアンプ</a:t>
            </a:r>
            <a:r>
              <a:rPr kumimoji="1" lang="en-US" altLang="ja-JP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“ASAGI”</a:t>
            </a:r>
            <a:r>
              <a:rPr kumimoji="1" lang="ja-JP" altLang="en-US" sz="2400" b="1">
                <a:solidFill>
                  <a:srgbClr val="FF0000"/>
                </a:solidFill>
                <a:sym typeface="Wingdings" panose="05000000000000000000" pitchFamily="2" charset="2"/>
              </a:rPr>
              <a:t>を開発中（</a:t>
            </a:r>
            <a:r>
              <a:rPr kumimoji="1" lang="en-US" altLang="ja-JP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SPADI-A</a:t>
            </a:r>
            <a:r>
              <a:rPr kumimoji="1" lang="ja-JP" altLang="en-US" sz="2400" b="1">
                <a:solidFill>
                  <a:srgbClr val="FF0000"/>
                </a:solidFill>
                <a:sym typeface="Wingdings" panose="05000000000000000000" pitchFamily="2" charset="2"/>
              </a:rPr>
              <a:t>）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E69A62A-B1BB-B329-D91B-ABF726FBBEC5}"/>
              </a:ext>
            </a:extLst>
          </p:cNvPr>
          <p:cNvGrpSpPr/>
          <p:nvPr/>
        </p:nvGrpSpPr>
        <p:grpSpPr>
          <a:xfrm>
            <a:off x="2322552" y="1010858"/>
            <a:ext cx="7410007" cy="3837776"/>
            <a:chOff x="448994" y="1812231"/>
            <a:chExt cx="6178550" cy="457234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11336E6-E281-ED2C-8CBF-858E240E5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4" y="1812231"/>
              <a:ext cx="6178550" cy="4572341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F213513-E917-7868-CF58-3DEA79EF1ABA}"/>
                </a:ext>
              </a:extLst>
            </p:cNvPr>
            <p:cNvSpPr txBox="1"/>
            <p:nvPr/>
          </p:nvSpPr>
          <p:spPr>
            <a:xfrm>
              <a:off x="1575082" y="4636702"/>
              <a:ext cx="2020256" cy="11760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/>
                <a:t>2800V (wire length: 262cm)</a:t>
              </a:r>
            </a:p>
            <a:p>
              <a:r>
                <a:rPr kumimoji="1" lang="en-US" altLang="ja-JP" sz="1200" dirty="0"/>
                <a:t>2750V (wire length: 262cm)</a:t>
              </a:r>
            </a:p>
            <a:p>
              <a:r>
                <a:rPr kumimoji="1" lang="en-US" altLang="ja-JP" sz="1200" dirty="0"/>
                <a:t>2700V (wire length: 262cm)</a:t>
              </a:r>
            </a:p>
            <a:p>
              <a:r>
                <a:rPr kumimoji="1" lang="en-US" altLang="ja-JP" sz="1200" dirty="0"/>
                <a:t>2650V (wire length: 262cm)</a:t>
              </a:r>
            </a:p>
            <a:p>
              <a:r>
                <a:rPr kumimoji="1" lang="en-US" altLang="ja-JP" sz="1200" dirty="0"/>
                <a:t>2600V (wire length: 262cm)</a:t>
              </a:r>
            </a:p>
          </p:txBody>
        </p:sp>
      </p:grpSp>
      <p:pic>
        <p:nvPicPr>
          <p:cNvPr id="9" name="図 8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3F5BD1D-EFD3-4EAF-B436-CCBD47CC1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98"/>
          <a:stretch>
            <a:fillRect/>
          </a:stretch>
        </p:blipFill>
        <p:spPr>
          <a:xfrm>
            <a:off x="2459441" y="4861982"/>
            <a:ext cx="7410007" cy="9687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4F1231-EEC0-18A4-3D46-BD1665D0CC3B}"/>
              </a:ext>
            </a:extLst>
          </p:cNvPr>
          <p:cNvSpPr txBox="1"/>
          <p:nvPr/>
        </p:nvSpPr>
        <p:spPr>
          <a:xfrm>
            <a:off x="6164444" y="3429000"/>
            <a:ext cx="2940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/>
              <a:t>＊閾値は</a:t>
            </a:r>
            <a:r>
              <a:rPr kumimoji="1" lang="en-US" altLang="ja-JP" sz="2000" b="1" dirty="0"/>
              <a:t>2800V</a:t>
            </a:r>
            <a:r>
              <a:rPr kumimoji="1" lang="ja-JP" altLang="en-US" sz="2000" b="1" dirty="0"/>
              <a:t>における</a:t>
            </a:r>
            <a:endParaRPr kumimoji="1" lang="en-US" altLang="ja-JP" sz="2000" b="1" dirty="0"/>
          </a:p>
          <a:p>
            <a:pPr algn="ctr"/>
            <a:r>
              <a:rPr kumimoji="1" lang="ja-JP" altLang="en-US" sz="2000" b="1" dirty="0"/>
              <a:t>　</a:t>
            </a:r>
            <a:r>
              <a:rPr kumimoji="1" lang="en-US" altLang="ja-JP" sz="2000" b="1" dirty="0"/>
              <a:t>MIP</a:t>
            </a:r>
            <a:r>
              <a:rPr kumimoji="1" lang="ja-JP" altLang="en-US" sz="2000" b="1" dirty="0"/>
              <a:t>の</a:t>
            </a:r>
            <a:r>
              <a:rPr kumimoji="1" lang="en-US" altLang="ja-JP" sz="2000" b="1" dirty="0"/>
              <a:t>~10%</a:t>
            </a:r>
            <a:r>
              <a:rPr kumimoji="1" lang="ja-JP" altLang="en-US" sz="2000" b="1" dirty="0"/>
              <a:t>で固定</a:t>
            </a:r>
          </a:p>
        </p:txBody>
      </p:sp>
      <p:pic>
        <p:nvPicPr>
          <p:cNvPr id="12" name="図 11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A139FA4-1C13-0F90-0230-CF95069690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4593" y="2466836"/>
            <a:ext cx="2746756" cy="162308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24AA504-9564-9F0C-9029-AAA7F4DD4DE3}"/>
              </a:ext>
            </a:extLst>
          </p:cNvPr>
          <p:cNvSpPr/>
          <p:nvPr/>
        </p:nvSpPr>
        <p:spPr>
          <a:xfrm>
            <a:off x="2229573" y="4876746"/>
            <a:ext cx="459736" cy="1081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-US" altLang="ja-JP" dirty="0"/>
              <a:t>ASD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997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38D6B-0159-2B28-07E9-605E767CC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F17E8061-7E7E-6166-866E-6B2CC2E3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81DF-C863-E782-2B77-BA515B69A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253330"/>
            <a:ext cx="11049000" cy="5223670"/>
          </a:xfrm>
        </p:spPr>
        <p:txBody>
          <a:bodyPr>
            <a:normAutofit/>
          </a:bodyPr>
          <a:lstStyle/>
          <a:p>
            <a:r>
              <a:rPr lang="ja-JP" altLang="en-US" b="1"/>
              <a:t>次期</a:t>
            </a:r>
            <a:r>
              <a:rPr lang="en-US" altLang="ja-JP" sz="2800" b="1" dirty="0"/>
              <a:t>K</a:t>
            </a:r>
            <a:r>
              <a:rPr lang="ja-JP" altLang="en-US" sz="2800" b="1"/>
              <a:t>中間子原子核実験</a:t>
            </a:r>
            <a:r>
              <a:rPr lang="en-US" altLang="ja-JP" sz="2800" b="1" dirty="0" err="1"/>
              <a:t>のための大立体角円筒型検出器群CDSを開発・建設</a:t>
            </a:r>
            <a:r>
              <a:rPr lang="ja-JP" altLang="en-US" sz="2800" b="1"/>
              <a:t>を</a:t>
            </a:r>
            <a:r>
              <a:rPr lang="en-US" altLang="ja-JP" sz="2800" b="1" dirty="0" err="1"/>
              <a:t>した</a:t>
            </a:r>
            <a:r>
              <a:rPr lang="en-US" altLang="ja-JP" sz="2800" b="1" dirty="0"/>
              <a:t>。</a:t>
            </a:r>
          </a:p>
          <a:p>
            <a:pPr lvl="1"/>
            <a:r>
              <a:rPr lang="en-US" altLang="ja-JP" b="1" dirty="0"/>
              <a:t>Solenoid</a:t>
            </a:r>
          </a:p>
          <a:p>
            <a:pPr lvl="2"/>
            <a:r>
              <a:rPr lang="ja-JP" altLang="en-US" sz="1800" b="1"/>
              <a:t>完成。</a:t>
            </a:r>
            <a:endParaRPr lang="en-US" altLang="ja-JP" sz="1800" b="1" dirty="0"/>
          </a:p>
          <a:p>
            <a:pPr lvl="2"/>
            <a:r>
              <a:rPr lang="ja-JP" altLang="en-US" sz="1800" b="1"/>
              <a:t>来年リターンヨークに入れて磁場測定予定。</a:t>
            </a:r>
            <a:endParaRPr lang="en-US" altLang="ja-JP" sz="1800" b="1" dirty="0"/>
          </a:p>
          <a:p>
            <a:pPr lvl="1"/>
            <a:r>
              <a:rPr lang="en-US" altLang="ja-JP" b="1" dirty="0"/>
              <a:t>CNC</a:t>
            </a:r>
          </a:p>
          <a:p>
            <a:pPr lvl="2"/>
            <a:r>
              <a:rPr lang="ja-JP" altLang="en-US" sz="1800" b="1"/>
              <a:t>透過度が悪く、時間分解能が十分ではない個体があった。</a:t>
            </a:r>
            <a:endParaRPr lang="en-US" altLang="ja-JP" sz="1800" b="1" dirty="0"/>
          </a:p>
          <a:p>
            <a:pPr lvl="2"/>
            <a:r>
              <a:rPr lang="ja-JP" altLang="en-US" sz="1800" b="1"/>
              <a:t>工場で簡易的にできる評価法を確立し、透過度が悪いものは切断面を再度削る。</a:t>
            </a:r>
            <a:endParaRPr lang="en-US" altLang="ja-JP" sz="1800" b="1" dirty="0"/>
          </a:p>
          <a:p>
            <a:pPr lvl="2"/>
            <a:r>
              <a:rPr lang="ja-JP" altLang="en-US" sz="2400" b="1"/>
              <a:t>今年度中完成予定</a:t>
            </a:r>
            <a:endParaRPr lang="en-US" altLang="ja-JP" sz="2400" b="1" dirty="0"/>
          </a:p>
          <a:p>
            <a:pPr lvl="1"/>
            <a:r>
              <a:rPr lang="en-US" altLang="ja-JP" b="1" dirty="0"/>
              <a:t>CDC</a:t>
            </a:r>
          </a:p>
          <a:p>
            <a:pPr lvl="2"/>
            <a:r>
              <a:rPr lang="ja-JP" altLang="en-US" sz="1800" b="1"/>
              <a:t>旧</a:t>
            </a:r>
            <a:r>
              <a:rPr lang="en-US" altLang="ja-JP" sz="1800" b="1" dirty="0"/>
              <a:t>CDC</a:t>
            </a:r>
            <a:r>
              <a:rPr lang="ja-JP" altLang="en-US" sz="1800" b="1"/>
              <a:t>から</a:t>
            </a:r>
            <a:r>
              <a:rPr lang="en-US" altLang="ja-JP" sz="1800" b="1" dirty="0"/>
              <a:t>3</a:t>
            </a:r>
            <a:r>
              <a:rPr lang="ja-JP" altLang="en-US" sz="1800" b="1"/>
              <a:t>倍長くなることから、性能に位置依存性が無いかを調査した。</a:t>
            </a:r>
            <a:endParaRPr lang="en-US" altLang="ja-JP" sz="1800" b="1" dirty="0"/>
          </a:p>
          <a:p>
            <a:pPr lvl="2"/>
            <a:r>
              <a:rPr lang="en-US" altLang="ja-JP" sz="1800" b="1" dirty="0"/>
              <a:t>位置依存なく~100%</a:t>
            </a:r>
            <a:r>
              <a:rPr lang="ja-JP" altLang="en-US" sz="1800" b="1"/>
              <a:t>の検出効率が得られた</a:t>
            </a:r>
            <a:r>
              <a:rPr lang="en-US" altLang="ja-JP" sz="1800" b="1" dirty="0"/>
              <a:t>。</a:t>
            </a:r>
          </a:p>
          <a:p>
            <a:pPr lvl="2"/>
            <a:r>
              <a:rPr lang="ja-JP" altLang="en-US" sz="2400" b="1"/>
              <a:t>実機でのコミッショニングを続ける。</a:t>
            </a:r>
            <a:endParaRPr lang="en-US" altLang="ja-JP" sz="2400" b="1" dirty="0"/>
          </a:p>
          <a:p>
            <a:r>
              <a:rPr lang="ja-JP" altLang="en-US" b="1"/>
              <a:t>展望</a:t>
            </a:r>
            <a:r>
              <a:rPr lang="en-US" altLang="ja-JP" b="1" dirty="0"/>
              <a:t>: 2026</a:t>
            </a:r>
            <a:r>
              <a:rPr lang="ja-JP" altLang="en-US" b="1"/>
              <a:t>年</a:t>
            </a:r>
            <a:r>
              <a:rPr lang="en-US" altLang="ja-JP" b="1" dirty="0"/>
              <a:t> </a:t>
            </a:r>
            <a:r>
              <a:rPr lang="ja-JP" altLang="en-US" b="1"/>
              <a:t>インストール、</a:t>
            </a:r>
            <a:r>
              <a:rPr lang="en-US" altLang="ja-JP" b="1" dirty="0"/>
              <a:t>2027</a:t>
            </a:r>
            <a:r>
              <a:rPr lang="ja-JP" altLang="en-US" b="1"/>
              <a:t>年</a:t>
            </a:r>
            <a:r>
              <a:rPr lang="en-US" altLang="ja-JP" b="1" dirty="0"/>
              <a:t> </a:t>
            </a:r>
            <a:r>
              <a:rPr lang="ja-JP" altLang="en-US" b="1"/>
              <a:t>本実験</a:t>
            </a:r>
            <a:r>
              <a:rPr lang="en-US" altLang="ja-JP" b="1" dirty="0"/>
              <a:t>(J-PARC E80)</a:t>
            </a:r>
            <a:r>
              <a:rPr lang="ja-JP" altLang="en-US" b="1"/>
              <a:t>開始</a:t>
            </a:r>
            <a:endParaRPr lang="en-US" altLang="ja-JP" b="1" dirty="0"/>
          </a:p>
          <a:p>
            <a:pPr lvl="1"/>
            <a:endParaRPr lang="en-US" altLang="ja-JP" b="1" dirty="0"/>
          </a:p>
          <a:p>
            <a:pPr lvl="1"/>
            <a:endParaRPr lang="ja-JP" altLang="en-US" b="1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ABFC277C-29BB-AF8A-5217-3BC2E4F8373C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Summary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224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91238-EB01-C22B-7153-40B96BA7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AA42587B-7D4E-47C5-8E6B-A9C6541F9749}"/>
              </a:ext>
            </a:extLst>
          </p:cNvPr>
          <p:cNvSpPr txBox="1">
            <a:spLocks/>
          </p:cNvSpPr>
          <p:nvPr/>
        </p:nvSpPr>
        <p:spPr>
          <a:xfrm>
            <a:off x="833120" y="1122363"/>
            <a:ext cx="32004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ja-JP" alt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ありがとうございました。</a:t>
            </a:r>
          </a:p>
        </p:txBody>
      </p:sp>
      <p:pic>
        <p:nvPicPr>
          <p:cNvPr id="9" name="図 8" descr="窓の外を見ている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4853CBE-26E7-3334-3A2C-486650716A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64" y="535595"/>
            <a:ext cx="3148558" cy="148769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37494E6-DFD6-4126-1C95-93259E5801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07553" y="372291"/>
            <a:ext cx="2344966" cy="1758725"/>
          </a:xfrm>
          <a:prstGeom prst="rect">
            <a:avLst/>
          </a:prstGeom>
        </p:spPr>
      </p:pic>
      <p:pic>
        <p:nvPicPr>
          <p:cNvPr id="16" name="図 15" descr="ドアが開いているキッチ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1A1FD47-AE52-8794-87A3-342535FE8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3" r="15604"/>
          <a:stretch/>
        </p:blipFill>
        <p:spPr>
          <a:xfrm rot="5400000">
            <a:off x="5594554" y="2131948"/>
            <a:ext cx="1870273" cy="251187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5C81A7D-DE4C-8A2F-0304-4295B0E4F6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800163" y="2410706"/>
            <a:ext cx="2279951" cy="1870273"/>
          </a:xfrm>
          <a:prstGeom prst="rect">
            <a:avLst/>
          </a:prstGeom>
        </p:spPr>
      </p:pic>
      <p:sp>
        <p:nvSpPr>
          <p:cNvPr id="5" name="フッター プレースホルダー 5">
            <a:extLst>
              <a:ext uri="{FF2B5EF4-FFF2-40B4-BE49-F238E27FC236}">
                <a16:creationId xmlns:a16="http://schemas.microsoft.com/office/drawing/2014/main" id="{029313B4-2264-D883-B819-2B5876F0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1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JPS Meeting @Hiroshima univ., 2025.09.18, 18pEL204-13, Yuto Kimura</a:t>
            </a:r>
          </a:p>
        </p:txBody>
      </p:sp>
      <p:pic>
        <p:nvPicPr>
          <p:cNvPr id="8" name="図 7" descr="屋内, 部屋, 暮らし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FA025C7-B5BD-F0B6-60C6-5605C60F2F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8" b="16348"/>
          <a:stretch/>
        </p:blipFill>
        <p:spPr>
          <a:xfrm>
            <a:off x="5022669" y="4727898"/>
            <a:ext cx="3061353" cy="1545309"/>
          </a:xfrm>
          <a:prstGeom prst="rect">
            <a:avLst/>
          </a:prstGeom>
        </p:spPr>
      </p:pic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F3F41771-4BB4-19AE-B7FF-98CBBFC8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0880" y="6356350"/>
            <a:ext cx="5029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図 3" descr="電車の車両&#10;&#10;低い精度で自動的に生成された説明">
            <a:extLst>
              <a:ext uri="{FF2B5EF4-FFF2-40B4-BE49-F238E27FC236}">
                <a16:creationId xmlns:a16="http://schemas.microsoft.com/office/drawing/2014/main" id="{29A09682-A114-C48C-1DA7-3AA646268E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72" y="4644753"/>
            <a:ext cx="2282129" cy="171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81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A631B-DABF-3EA1-D7B2-4AA5E386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22" y="1828800"/>
            <a:ext cx="10515600" cy="3200400"/>
          </a:xfrm>
          <a:noFill/>
        </p:spPr>
        <p:txBody>
          <a:bodyPr>
            <a:noAutofit/>
          </a:bodyPr>
          <a:lstStyle/>
          <a:p>
            <a:pPr algn="ctr"/>
            <a:r>
              <a:rPr kumimoji="1" lang="en-US" altLang="ja-JP" sz="20000" dirty="0">
                <a:solidFill>
                  <a:schemeClr val="bg1"/>
                </a:solidFill>
                <a:latin typeface="Bauhaus 93" pitchFamily="82" charset="0"/>
                <a:ea typeface="HGPMinchoE" panose="02020900000000000000" pitchFamily="18" charset="-128"/>
              </a:rPr>
              <a:t>Back</a:t>
            </a:r>
            <a:r>
              <a:rPr kumimoji="1" lang="ja-JP" altLang="en-US" sz="20000">
                <a:solidFill>
                  <a:schemeClr val="bg1"/>
                </a:solidFill>
                <a:latin typeface="Bauhaus 93" pitchFamily="82" charset="0"/>
                <a:ea typeface="HGPMinchoE" panose="02020900000000000000" pitchFamily="18" charset="-128"/>
              </a:rPr>
              <a:t> </a:t>
            </a:r>
            <a:r>
              <a:rPr kumimoji="1" lang="en-US" altLang="ja-JP" sz="20000" dirty="0">
                <a:solidFill>
                  <a:schemeClr val="bg1"/>
                </a:solidFill>
                <a:latin typeface="Bauhaus 93" pitchFamily="82" charset="0"/>
                <a:ea typeface="HGPMinchoE" panose="02020900000000000000" pitchFamily="18" charset="-128"/>
              </a:rPr>
              <a:t>up</a:t>
            </a:r>
            <a:endParaRPr kumimoji="1" lang="ja-JP" altLang="en-US" sz="20000">
              <a:solidFill>
                <a:schemeClr val="bg1"/>
              </a:solidFill>
              <a:latin typeface="Bauhaus 93" pitchFamily="82" charset="0"/>
              <a:ea typeface="HGPMinchoE" panose="02020900000000000000" pitchFamily="18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023A11-62CF-E247-4273-0EE4FDA8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フッター プレースホルダー 5">
            <a:extLst>
              <a:ext uri="{FF2B5EF4-FFF2-40B4-BE49-F238E27FC236}">
                <a16:creationId xmlns:a16="http://schemas.microsoft.com/office/drawing/2014/main" id="{620630F7-DFF7-4A1F-C841-091BB099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JPS Meeting @Hiroshima univ., 2025.09.18, 18pEL204-13, Yuto Kimura</a:t>
            </a:r>
          </a:p>
        </p:txBody>
      </p:sp>
    </p:spTree>
    <p:extLst>
      <p:ext uri="{BB962C8B-B14F-4D97-AF65-F5344CB8AC3E}">
        <p14:creationId xmlns:p14="http://schemas.microsoft.com/office/powerpoint/2010/main" val="3975218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E9CC0F-BA02-E5DD-81A3-F4F5B8F7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Pulse Height and Total charge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098004-E7AB-FEDB-29DC-082B1E79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E23F55-A902-0FCA-E94E-E872429F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4294B5-2FF2-AE22-E7F4-1B4879D1C4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21719"/>
            <a:ext cx="47244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DFC63D-BE54-63D6-30A3-9E73F5A35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656" y="1801107"/>
            <a:ext cx="5703887" cy="443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19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34F8A-E66D-1546-7A8B-F6EB26344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995C7D-CA46-4744-6BD3-A7E336931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JPS Meeting @Hiroshima univ., 2025.09.18, 18pEL204-13, Yuto Kimura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62D4551-CE8C-387D-D7A7-0039972C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FDB1357-8967-EA9E-AA0A-660901B6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次世代</a:t>
            </a:r>
            <a:r>
              <a: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rPr>
              <a:t>K</a:t>
            </a:r>
            <a:r>
              <a:rPr lang="ja-JP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中間子原子核実験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円筒型検出器システムの概要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中性子カウンターの透明度</a:t>
            </a:r>
            <a:r>
              <a:rPr lang="ja-JP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評価に</a:t>
            </a: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よる</a:t>
            </a:r>
            <a:r>
              <a: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rPr>
              <a:t>QA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円筒型ドリフトチェンバーの位置依存性評価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まとめと展望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AED9FFCB-E241-868C-99A8-46DFF6C7C9B9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Contents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4865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1BC213D-1C53-71CD-A5D4-AD8D4D90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09" y="607218"/>
            <a:ext cx="10168581" cy="5643563"/>
          </a:xfrm>
        </p:spPr>
      </p:pic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1C455FC-DB83-2B3E-A80F-46E811B22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138758E-3E9A-670D-A1A7-1FDB3462C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36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グラフィカル ユーザー インターフェイス, 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56C68E7-32AD-0908-D2E8-75C7B947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3" y="304800"/>
            <a:ext cx="10487733" cy="5837345"/>
          </a:xfrm>
        </p:spPr>
      </p:pic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F8DDBEE-7334-BC02-0842-5A4D0B11F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51273C2-404D-A883-77BB-25440E4F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53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6B8B9-7BE6-D942-7323-FC5B341B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84DEF1E-4C84-049E-2E92-3DF6E0CDF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EEB19E5-47F2-09B1-9CA9-047AEFD5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コンテンツ プレースホルダー 7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9A0C92D-54A1-4341-B79C-1875EE6F2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1" y="457200"/>
            <a:ext cx="10276477" cy="5719763"/>
          </a:xfrm>
        </p:spPr>
      </p:pic>
    </p:spTree>
    <p:extLst>
      <p:ext uri="{BB962C8B-B14F-4D97-AF65-F5344CB8AC3E}">
        <p14:creationId xmlns:p14="http://schemas.microsoft.com/office/powerpoint/2010/main" val="2519207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53E7A-2946-E6B8-3CC6-DF931FC2C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13C9B9E9-0E12-B268-4DB5-060C1238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EDF8DCEC-8370-3F59-3570-DA6F0CDD5CFD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47398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Cylindrical Detector System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16" name="フッター プレースホルダー 5">
            <a:extLst>
              <a:ext uri="{FF2B5EF4-FFF2-40B4-BE49-F238E27FC236}">
                <a16:creationId xmlns:a16="http://schemas.microsoft.com/office/drawing/2014/main" id="{9FA4E617-7DB4-0993-AE00-D9823512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JPS Meeting @Hiroshima univ., 2025.09.18, 18pEL204-13, Yuto Kimura</a:t>
            </a:r>
          </a:p>
        </p:txBody>
      </p:sp>
      <p:pic>
        <p:nvPicPr>
          <p:cNvPr id="39" name="図 38" descr="グラフ, ヒスト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40B3A48-B39A-A126-C4F2-22085C9B2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7"/>
          <a:stretch/>
        </p:blipFill>
        <p:spPr>
          <a:xfrm>
            <a:off x="5846357" y="3862983"/>
            <a:ext cx="2764243" cy="2516973"/>
          </a:xfrm>
          <a:prstGeom prst="rect">
            <a:avLst/>
          </a:prstGeom>
        </p:spPr>
      </p:pic>
      <p:pic>
        <p:nvPicPr>
          <p:cNvPr id="40" name="図 39" descr="グラフ, ヒスト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DA83A50-65DE-E7A3-2042-7FF37E30A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0" r="-691"/>
          <a:stretch/>
        </p:blipFill>
        <p:spPr>
          <a:xfrm>
            <a:off x="2391498" y="3861351"/>
            <a:ext cx="2758510" cy="2471954"/>
          </a:xfrm>
          <a:prstGeom prst="rect">
            <a:avLst/>
          </a:prstGeom>
        </p:spPr>
      </p:pic>
      <p:sp>
        <p:nvSpPr>
          <p:cNvPr id="41" name="右矢印 40">
            <a:extLst>
              <a:ext uri="{FF2B5EF4-FFF2-40B4-BE49-F238E27FC236}">
                <a16:creationId xmlns:a16="http://schemas.microsoft.com/office/drawing/2014/main" id="{624DA87D-DF27-D729-65CF-A7E0C0A3FE47}"/>
              </a:ext>
            </a:extLst>
          </p:cNvPr>
          <p:cNvSpPr/>
          <p:nvPr/>
        </p:nvSpPr>
        <p:spPr>
          <a:xfrm>
            <a:off x="5249664" y="4804398"/>
            <a:ext cx="545956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4823CA-7287-BCE0-52EE-9C1DE93A1B1E}"/>
              </a:ext>
            </a:extLst>
          </p:cNvPr>
          <p:cNvSpPr txBox="1"/>
          <p:nvPr/>
        </p:nvSpPr>
        <p:spPr>
          <a:xfrm>
            <a:off x="4042526" y="3586762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Detector acceptance</a:t>
            </a:r>
            <a:r>
              <a:rPr kumimoji="1" lang="ja-JP" altLang="en-US"/>
              <a:t>向上の例</a:t>
            </a:r>
          </a:p>
        </p:txBody>
      </p:sp>
      <p:pic>
        <p:nvPicPr>
          <p:cNvPr id="5" name="図 4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87D70D7-B0A5-F5FD-28E9-6F0F8DD87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20" y="1053157"/>
            <a:ext cx="7772400" cy="25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71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1">
            <a:extLst>
              <a:ext uri="{FF2B5EF4-FFF2-40B4-BE49-F238E27FC236}">
                <a16:creationId xmlns:a16="http://schemas.microsoft.com/office/drawing/2014/main" id="{A1AA2C5E-5C6F-DA15-A935-FCED4018C4D2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b="1">
                <a:solidFill>
                  <a:schemeClr val="bg1"/>
                </a:solidFill>
                <a:ea typeface="ＭＳ Ｐゴシック"/>
                <a:cs typeface="Calibri"/>
              </a:rPr>
              <a:t>ソレノイド</a:t>
            </a:r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: </a:t>
            </a:r>
            <a:r>
              <a:rPr lang="ja-JP" altLang="en-US" b="1">
                <a:solidFill>
                  <a:schemeClr val="bg1"/>
                </a:solidFill>
                <a:ea typeface="ＭＳ Ｐゴシック"/>
                <a:cs typeface="Calibri"/>
              </a:rPr>
              <a:t>磁場測定</a:t>
            </a:r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@TOSHIBA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CBAC171-C98B-F638-EF6A-517B3A8F7F11}"/>
              </a:ext>
            </a:extLst>
          </p:cNvPr>
          <p:cNvGrpSpPr/>
          <p:nvPr/>
        </p:nvGrpSpPr>
        <p:grpSpPr>
          <a:xfrm>
            <a:off x="304800" y="1088076"/>
            <a:ext cx="8374282" cy="5139159"/>
            <a:chOff x="2894" y="0"/>
            <a:chExt cx="8374282" cy="513915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AAD88BF-4729-2D98-3747-30F0370C2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94" y="0"/>
              <a:ext cx="8374282" cy="5139159"/>
            </a:xfrm>
            <a:prstGeom prst="rect">
              <a:avLst/>
            </a:prstGeom>
          </p:spPr>
        </p:pic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F907C5C4-86CB-4B16-DB63-CBB148248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6800" y="1752600"/>
              <a:ext cx="0" cy="649052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2EEA3945-610B-86EE-5330-6F30438C04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2381837"/>
              <a:ext cx="457200" cy="110601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94ABF5E6-60A5-03D6-3267-6D5458070553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00" y="2384091"/>
              <a:ext cx="457200" cy="184427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コンテンツ プレースホルダー 6">
              <a:extLst>
                <a:ext uri="{FF2B5EF4-FFF2-40B4-BE49-F238E27FC236}">
                  <a16:creationId xmlns:a16="http://schemas.microsoft.com/office/drawing/2014/main" id="{2364F364-2273-1AB9-CCCF-8B37D87871C7}"/>
                </a:ext>
              </a:extLst>
            </p:cNvPr>
            <p:cNvSpPr txBox="1">
              <a:spLocks/>
            </p:cNvSpPr>
            <p:nvPr/>
          </p:nvSpPr>
          <p:spPr>
            <a:xfrm>
              <a:off x="4844457" y="1616869"/>
              <a:ext cx="337144" cy="33359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ja-JP" sz="1800" dirty="0"/>
                <a:t>Y</a:t>
              </a:r>
              <a:endParaRPr lang="ja-JP" altLang="en-US" sz="1800" dirty="0"/>
            </a:p>
          </p:txBody>
        </p:sp>
        <p:sp>
          <p:nvSpPr>
            <p:cNvPr id="30" name="コンテンツ プレースホルダー 6">
              <a:extLst>
                <a:ext uri="{FF2B5EF4-FFF2-40B4-BE49-F238E27FC236}">
                  <a16:creationId xmlns:a16="http://schemas.microsoft.com/office/drawing/2014/main" id="{D31D9E15-DF01-EFBF-5779-BE14A3E73ACD}"/>
                </a:ext>
              </a:extLst>
            </p:cNvPr>
            <p:cNvSpPr txBox="1">
              <a:spLocks/>
            </p:cNvSpPr>
            <p:nvPr/>
          </p:nvSpPr>
          <p:spPr>
            <a:xfrm>
              <a:off x="5181601" y="2270338"/>
              <a:ext cx="337144" cy="33359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ja-JP" sz="1800" dirty="0"/>
                <a:t>Z</a:t>
              </a:r>
              <a:endParaRPr lang="ja-JP" altLang="en-US" sz="1800" dirty="0"/>
            </a:p>
          </p:txBody>
        </p:sp>
        <p:sp>
          <p:nvSpPr>
            <p:cNvPr id="32" name="コンテンツ プレースホルダー 6">
              <a:extLst>
                <a:ext uri="{FF2B5EF4-FFF2-40B4-BE49-F238E27FC236}">
                  <a16:creationId xmlns:a16="http://schemas.microsoft.com/office/drawing/2014/main" id="{16757381-697D-2ADB-D058-FFC0FEE108BC}"/>
                </a:ext>
              </a:extLst>
            </p:cNvPr>
            <p:cNvSpPr txBox="1">
              <a:spLocks/>
            </p:cNvSpPr>
            <p:nvPr/>
          </p:nvSpPr>
          <p:spPr>
            <a:xfrm>
              <a:off x="4335680" y="2215038"/>
              <a:ext cx="381000" cy="33359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ja-JP" sz="1800" dirty="0"/>
                <a:t>X</a:t>
              </a:r>
              <a:endParaRPr lang="ja-JP" altLang="en-US" sz="1800" dirty="0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B5693F0E-47BD-BBB8-251B-6DFADA230743}"/>
                </a:ext>
              </a:extLst>
            </p:cNvPr>
            <p:cNvSpPr txBox="1"/>
            <p:nvPr/>
          </p:nvSpPr>
          <p:spPr>
            <a:xfrm>
              <a:off x="4195634" y="282724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⓪</a:t>
              </a:r>
              <a:endParaRPr kumimoji="1" lang="ja-JP" altLang="en-US" sz="2400" b="1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90B5FB4-D191-5577-E384-77C31CCC69AD}"/>
                </a:ext>
              </a:extLst>
            </p:cNvPr>
            <p:cNvSpPr txBox="1"/>
            <p:nvPr/>
          </p:nvSpPr>
          <p:spPr>
            <a:xfrm>
              <a:off x="4989691" y="2636559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①</a:t>
              </a:r>
              <a:endParaRPr kumimoji="1" lang="ja-JP" altLang="en-US" sz="2400" b="1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6525CD7-9EE9-929C-0963-65D7335E5618}"/>
                </a:ext>
              </a:extLst>
            </p:cNvPr>
            <p:cNvSpPr txBox="1"/>
            <p:nvPr/>
          </p:nvSpPr>
          <p:spPr>
            <a:xfrm>
              <a:off x="5506046" y="252825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②</a:t>
              </a:r>
              <a:endParaRPr kumimoji="1" lang="ja-JP" altLang="en-US" sz="2400" b="1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9441C683-2387-EC04-F564-3AAA8997187F}"/>
                </a:ext>
              </a:extLst>
            </p:cNvPr>
            <p:cNvSpPr txBox="1"/>
            <p:nvPr/>
          </p:nvSpPr>
          <p:spPr>
            <a:xfrm>
              <a:off x="3460149" y="2989921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③</a:t>
              </a:r>
              <a:endParaRPr kumimoji="1" lang="ja-JP" altLang="en-US" sz="2400" b="1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8BFB0726-C914-807E-F820-9D09DEFA2A60}"/>
                </a:ext>
              </a:extLst>
            </p:cNvPr>
            <p:cNvSpPr txBox="1"/>
            <p:nvPr/>
          </p:nvSpPr>
          <p:spPr>
            <a:xfrm>
              <a:off x="2790656" y="312868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④</a:t>
              </a:r>
              <a:endParaRPr kumimoji="1" lang="ja-JP" altLang="en-US" sz="2400" b="1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602E68C-FE53-5D39-5BDB-3FF40CD60BC2}"/>
                </a:ext>
              </a:extLst>
            </p:cNvPr>
            <p:cNvSpPr txBox="1"/>
            <p:nvPr/>
          </p:nvSpPr>
          <p:spPr>
            <a:xfrm>
              <a:off x="4279958" y="413418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⑤</a:t>
              </a:r>
              <a:endParaRPr kumimoji="1" lang="ja-JP" altLang="en-US" sz="2400" b="1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D5B1AD8D-7E73-876C-5DB7-21E96CBB48DD}"/>
                </a:ext>
              </a:extLst>
            </p:cNvPr>
            <p:cNvSpPr txBox="1"/>
            <p:nvPr/>
          </p:nvSpPr>
          <p:spPr>
            <a:xfrm>
              <a:off x="4951783" y="399524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⑥</a:t>
              </a:r>
              <a:endParaRPr kumimoji="1" lang="ja-JP" altLang="en-US" sz="2400" b="1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0526BF06-E5EE-2087-96FD-0ED47ECE773C}"/>
                </a:ext>
              </a:extLst>
            </p:cNvPr>
            <p:cNvSpPr txBox="1"/>
            <p:nvPr/>
          </p:nvSpPr>
          <p:spPr>
            <a:xfrm>
              <a:off x="4202657" y="140861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⑦</a:t>
              </a:r>
              <a:endParaRPr kumimoji="1" lang="ja-JP" altLang="en-US" sz="2400" b="1"/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CE59B8-D058-4255-7E81-300FED56800E}"/>
              </a:ext>
            </a:extLst>
          </p:cNvPr>
          <p:cNvSpPr txBox="1"/>
          <p:nvPr/>
        </p:nvSpPr>
        <p:spPr>
          <a:xfrm>
            <a:off x="7137438" y="1168238"/>
            <a:ext cx="4749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/>
              <a:t>ヨークなしでの磁場測定結果</a:t>
            </a:r>
            <a:r>
              <a:rPr kumimoji="1" lang="en-US" altLang="ja-JP" sz="2000" dirty="0"/>
              <a:t>@TOSHIBA</a:t>
            </a:r>
            <a:br>
              <a:rPr kumimoji="1" lang="en-US" altLang="ja-JP" sz="2000" dirty="0"/>
            </a:br>
            <a:r>
              <a:rPr kumimoji="1" lang="en-US" altLang="ja-JP" sz="2000" dirty="0"/>
              <a:t>(Z</a:t>
            </a:r>
            <a:r>
              <a:rPr kumimoji="1" lang="ja-JP" altLang="en-US" sz="2000"/>
              <a:t>方向</a:t>
            </a:r>
            <a:r>
              <a:rPr kumimoji="1" lang="en-US" altLang="ja-JP" sz="2000" dirty="0"/>
              <a:t>Scan, Pos</a:t>
            </a:r>
            <a:r>
              <a:rPr kumimoji="1" lang="en-US" altLang="ja-JP" sz="2000" b="1" dirty="0"/>
              <a:t> ⓪, I = 189A</a:t>
            </a:r>
            <a:r>
              <a:rPr kumimoji="1" lang="en-US" altLang="ja-JP" sz="2000" dirty="0"/>
              <a:t>)</a:t>
            </a:r>
            <a:endParaRPr kumimoji="1" lang="ja-JP" altLang="en-US" sz="2000"/>
          </a:p>
        </p:txBody>
      </p:sp>
      <p:sp>
        <p:nvSpPr>
          <p:cNvPr id="14" name="テキスト ボックス 17">
            <a:extLst>
              <a:ext uri="{FF2B5EF4-FFF2-40B4-BE49-F238E27FC236}">
                <a16:creationId xmlns:a16="http://schemas.microsoft.com/office/drawing/2014/main" id="{09E52278-0129-38AA-CF1E-F34225B22644}"/>
              </a:ext>
            </a:extLst>
          </p:cNvPr>
          <p:cNvSpPr txBox="1"/>
          <p:nvPr/>
        </p:nvSpPr>
        <p:spPr>
          <a:xfrm>
            <a:off x="1383023" y="6378795"/>
            <a:ext cx="98347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ja-JP" altLang="en-US" sz="2600" b="1">
                <a:solidFill>
                  <a:srgbClr val="FF0000"/>
                </a:solidFill>
              </a:rPr>
              <a:t>来年度夏</a:t>
            </a:r>
            <a:r>
              <a:rPr lang="en-US" altLang="ja-JP" sz="2600" b="1" dirty="0">
                <a:solidFill>
                  <a:srgbClr val="FF0000"/>
                </a:solidFill>
              </a:rPr>
              <a:t>〜</a:t>
            </a:r>
            <a:r>
              <a:rPr lang="ja-JP" altLang="en-US" sz="2600" b="1">
                <a:solidFill>
                  <a:srgbClr val="FF0000"/>
                </a:solidFill>
              </a:rPr>
              <a:t>秋</a:t>
            </a:r>
            <a:r>
              <a:rPr lang="en-US" altLang="ja-JP" sz="2600" b="1" dirty="0">
                <a:solidFill>
                  <a:srgbClr val="FF0000"/>
                </a:solidFill>
              </a:rPr>
              <a:t>: </a:t>
            </a:r>
            <a:r>
              <a:rPr lang="ja-JP" altLang="en-US" sz="2600" b="1">
                <a:solidFill>
                  <a:srgbClr val="FF0000"/>
                </a:solidFill>
              </a:rPr>
              <a:t>リターンヨークにインストール</a:t>
            </a:r>
            <a:r>
              <a:rPr lang="en-US" altLang="ja-JP" sz="2600" b="1" dirty="0">
                <a:solidFill>
                  <a:srgbClr val="FF0000"/>
                </a:solidFill>
              </a:rPr>
              <a:t> </a:t>
            </a:r>
            <a:r>
              <a:rPr lang="en-US" altLang="ja-JP" sz="26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altLang="ja-JP" sz="2600" b="1" dirty="0">
                <a:solidFill>
                  <a:srgbClr val="FF0000"/>
                </a:solidFill>
              </a:rPr>
              <a:t> </a:t>
            </a:r>
            <a:r>
              <a:rPr lang="ja-JP" altLang="en-US" sz="2600" b="1">
                <a:solidFill>
                  <a:srgbClr val="FF0000"/>
                </a:solidFill>
              </a:rPr>
              <a:t>最終磁場測定</a:t>
            </a:r>
            <a:endParaRPr lang="en-US" altLang="ja-JP" sz="26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0F31A22-90A3-9983-26E0-C8841AEBA1FF}"/>
              </a:ext>
            </a:extLst>
          </p:cNvPr>
          <p:cNvSpPr txBox="1"/>
          <p:nvPr/>
        </p:nvSpPr>
        <p:spPr>
          <a:xfrm>
            <a:off x="8737456" y="4986124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 Position [ mm ]</a:t>
            </a:r>
            <a:endParaRPr kumimoji="1" lang="ja-JP" altLang="en-US"/>
          </a:p>
        </p:txBody>
      </p:sp>
      <p:pic>
        <p:nvPicPr>
          <p:cNvPr id="4" name="図 3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55B1A41-A876-1DBE-D04F-970BD55D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41" y="1841863"/>
            <a:ext cx="3560718" cy="317024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EAA243-B9D4-071D-62CF-356C5CA67133}"/>
              </a:ext>
            </a:extLst>
          </p:cNvPr>
          <p:cNvSpPr txBox="1"/>
          <p:nvPr/>
        </p:nvSpPr>
        <p:spPr>
          <a:xfrm>
            <a:off x="8218080" y="1947746"/>
            <a:ext cx="161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solidFill>
                  <a:srgbClr val="FF0000"/>
                </a:solidFill>
              </a:rPr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solidFill>
                  <a:srgbClr val="0432FF"/>
                </a:solidFill>
              </a:rPr>
              <a:t>Measured</a:t>
            </a:r>
            <a:endParaRPr kumimoji="1" lang="ja-JP" altLang="en-US" b="1">
              <a:solidFill>
                <a:srgbClr val="0432FF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E678594-5C0B-0DE3-5F28-88A9E8E77668}"/>
              </a:ext>
            </a:extLst>
          </p:cNvPr>
          <p:cNvSpPr txBox="1"/>
          <p:nvPr/>
        </p:nvSpPr>
        <p:spPr>
          <a:xfrm rot="16200000">
            <a:off x="7275651" y="324422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Bz</a:t>
            </a:r>
            <a:r>
              <a:rPr kumimoji="1" lang="en-US" altLang="ja-JP" dirty="0"/>
              <a:t> [ T ]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6DEFC1-0EE1-DFA2-25CF-D660C849810B}"/>
              </a:ext>
            </a:extLst>
          </p:cNvPr>
          <p:cNvSpPr txBox="1"/>
          <p:nvPr/>
        </p:nvSpPr>
        <p:spPr>
          <a:xfrm>
            <a:off x="6553200" y="5359414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~2%</a:t>
            </a:r>
            <a:br>
              <a:rPr kumimoji="1" lang="en-US" altLang="ja-JP" sz="2400" b="1" dirty="0"/>
            </a:br>
            <a:r>
              <a:rPr kumimoji="1" lang="ja-JP" altLang="en-US" sz="2400" b="1"/>
              <a:t>工場レベルでは設計通り励磁できた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F44665-64C4-ADD0-274A-2FB6B3848899}"/>
              </a:ext>
            </a:extLst>
          </p:cNvPr>
          <p:cNvSpPr txBox="1"/>
          <p:nvPr/>
        </p:nvSpPr>
        <p:spPr>
          <a:xfrm>
            <a:off x="5710809" y="4054058"/>
            <a:ext cx="3262432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初めて動かしました感</a:t>
            </a:r>
          </a:p>
        </p:txBody>
      </p:sp>
    </p:spTree>
    <p:extLst>
      <p:ext uri="{BB962C8B-B14F-4D97-AF65-F5344CB8AC3E}">
        <p14:creationId xmlns:p14="http://schemas.microsoft.com/office/powerpoint/2010/main" val="377246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67173-1E6F-4E44-D011-2275BB79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15996A22-8B54-12A1-78EA-7F19C9FC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8493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フッター プレースホルダー 5">
            <a:extLst>
              <a:ext uri="{FF2B5EF4-FFF2-40B4-BE49-F238E27FC236}">
                <a16:creationId xmlns:a16="http://schemas.microsoft.com/office/drawing/2014/main" id="{903C6424-0D5C-265F-3AA8-E8596892A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JPS Meeting @Hiroshima univ., 2025.09.18, 18pEL204-13, Yuto Kimura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5E1F61C-DE63-468E-4B32-145EF9FB34FC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CNC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B7CDEC-A7B4-514A-4FC3-163AAAA0D6FA}"/>
              </a:ext>
            </a:extLst>
          </p:cNvPr>
          <p:cNvSpPr txBox="1"/>
          <p:nvPr/>
        </p:nvSpPr>
        <p:spPr>
          <a:xfrm>
            <a:off x="5627279" y="1122945"/>
            <a:ext cx="56621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ja-JP" altLang="en-US" sz="2000" b="1"/>
              <a:t>内側</a:t>
            </a:r>
            <a:r>
              <a:rPr kumimoji="1" lang="en-US" altLang="ja-JP" sz="2000" b="1" dirty="0"/>
              <a:t> 56</a:t>
            </a:r>
            <a:r>
              <a:rPr kumimoji="1" lang="ja-JP" altLang="en-US" sz="2000" b="1"/>
              <a:t>本、外側</a:t>
            </a:r>
            <a:r>
              <a:rPr kumimoji="1" lang="en-US" altLang="ja-JP" sz="2000" b="1" dirty="0"/>
              <a:t> 80</a:t>
            </a:r>
            <a:r>
              <a:rPr kumimoji="1" lang="ja-JP" altLang="en-US" sz="2000" b="1"/>
              <a:t>本</a:t>
            </a:r>
            <a:endParaRPr kumimoji="1" lang="en-US" altLang="ja-JP" sz="2000" b="1" dirty="0"/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ja-JP" altLang="en-US" sz="2000" b="1"/>
              <a:t>２層のプラスチックシンチレータ</a:t>
            </a:r>
            <a:r>
              <a:rPr kumimoji="1" lang="en-US" altLang="ja-JP" sz="2000" b="1" dirty="0"/>
              <a:t> </a:t>
            </a:r>
            <a:r>
              <a:rPr kumimoji="1" lang="ja-JP" altLang="en-US" sz="2000" b="1"/>
              <a:t>アレイ</a:t>
            </a:r>
            <a:endParaRPr kumimoji="1" lang="en-US" altLang="ja-JP" sz="2000" b="1" dirty="0"/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000" b="1" dirty="0"/>
              <a:t>300 mm * 60 mm * 60 mm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95505F94-1213-AFFE-0B20-52CD9DCA75C0}"/>
              </a:ext>
            </a:extLst>
          </p:cNvPr>
          <p:cNvGrpSpPr/>
          <p:nvPr/>
        </p:nvGrpSpPr>
        <p:grpSpPr>
          <a:xfrm>
            <a:off x="902594" y="1022106"/>
            <a:ext cx="4114800" cy="3830258"/>
            <a:chOff x="482489" y="1676400"/>
            <a:chExt cx="4685242" cy="4343400"/>
          </a:xfrm>
        </p:grpSpPr>
        <p:pic>
          <p:nvPicPr>
            <p:cNvPr id="3" name="図 2" descr="円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A7E92ECA-1DF6-9CF9-859B-E85FBE464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89" y="1676400"/>
              <a:ext cx="4685242" cy="4343400"/>
            </a:xfrm>
            <a:prstGeom prst="rect">
              <a:avLst/>
            </a:prstGeom>
          </p:spPr>
        </p:pic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A3A0DE9A-A494-FA09-3C75-C1CE06F99CF3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3883905"/>
              <a:ext cx="8382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F42C5404-1596-24B9-FED1-8B0AC469C139}"/>
                </a:ext>
              </a:extLst>
            </p:cNvPr>
            <p:cNvCxnSpPr>
              <a:cxnSpLocks/>
            </p:cNvCxnSpPr>
            <p:nvPr/>
          </p:nvCxnSpPr>
          <p:spPr>
            <a:xfrm>
              <a:off x="2677558" y="4038600"/>
              <a:ext cx="12086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34C876B-981E-70EE-2353-D78868F11B7C}"/>
                </a:ext>
              </a:extLst>
            </p:cNvPr>
            <p:cNvSpPr txBox="1"/>
            <p:nvPr/>
          </p:nvSpPr>
          <p:spPr>
            <a:xfrm>
              <a:off x="2639257" y="3302687"/>
              <a:ext cx="12682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548 mm</a:t>
              </a:r>
              <a:endParaRPr kumimoji="1" lang="ja-JP" altLang="en-US" sz="24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33E1A50-4ECD-B574-DA05-3B690F33D9EB}"/>
                </a:ext>
              </a:extLst>
            </p:cNvPr>
            <p:cNvSpPr txBox="1"/>
            <p:nvPr/>
          </p:nvSpPr>
          <p:spPr>
            <a:xfrm>
              <a:off x="2781410" y="4193295"/>
              <a:ext cx="12682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780 mm</a:t>
              </a:r>
              <a:endParaRPr kumimoji="1" lang="ja-JP" altLang="en-US" sz="2400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8FEDE22B-9C01-3A31-8641-2DEC57483629}"/>
              </a:ext>
            </a:extLst>
          </p:cNvPr>
          <p:cNvGrpSpPr/>
          <p:nvPr/>
        </p:nvGrpSpPr>
        <p:grpSpPr>
          <a:xfrm>
            <a:off x="6210701" y="2112990"/>
            <a:ext cx="4522381" cy="1939331"/>
            <a:chOff x="5486400" y="2985396"/>
            <a:chExt cx="5125907" cy="2415798"/>
          </a:xfrm>
        </p:grpSpPr>
        <p:pic>
          <p:nvPicPr>
            <p:cNvPr id="2" name="図 1" descr="窓の外を見ている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9EB9038-A325-D12E-C6E7-009A383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985396"/>
              <a:ext cx="5125907" cy="2415798"/>
            </a:xfrm>
            <a:prstGeom prst="rect">
              <a:avLst/>
            </a:prstGeom>
          </p:spPr>
        </p:pic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86F90FFA-BFA4-B975-72CC-001835A581B2}"/>
                </a:ext>
              </a:extLst>
            </p:cNvPr>
            <p:cNvCxnSpPr>
              <a:cxnSpLocks/>
            </p:cNvCxnSpPr>
            <p:nvPr/>
          </p:nvCxnSpPr>
          <p:spPr>
            <a:xfrm>
              <a:off x="5942652" y="3364172"/>
              <a:ext cx="4039548" cy="145874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1412D97-5A51-2136-965B-BFA425FDA4A2}"/>
              </a:ext>
            </a:extLst>
          </p:cNvPr>
          <p:cNvGrpSpPr/>
          <p:nvPr/>
        </p:nvGrpSpPr>
        <p:grpSpPr>
          <a:xfrm>
            <a:off x="242460" y="4235483"/>
            <a:ext cx="5662127" cy="2485992"/>
            <a:chOff x="280648" y="3482709"/>
            <a:chExt cx="6435565" cy="2972863"/>
          </a:xfrm>
        </p:grpSpPr>
        <p:pic>
          <p:nvPicPr>
            <p:cNvPr id="13" name="図 12" descr="電子機器の部品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401D47C1-9E5D-55DC-4381-5C5B7CC6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48" y="3619766"/>
              <a:ext cx="3646658" cy="2698750"/>
            </a:xfrm>
            <a:prstGeom prst="rect">
              <a:avLst/>
            </a:prstGeom>
          </p:spPr>
        </p:pic>
        <p:pic>
          <p:nvPicPr>
            <p:cNvPr id="14" name="図 13" descr="テキス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7E22CCF-986F-73A9-21A3-8A39A13A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013" y="3482709"/>
              <a:ext cx="2743200" cy="2972863"/>
            </a:xfrm>
            <a:prstGeom prst="rect">
              <a:avLst/>
            </a:prstGeom>
          </p:spPr>
        </p:pic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C1626306-29BF-B4EB-7698-E9F34C247DD0}"/>
                </a:ext>
              </a:extLst>
            </p:cNvPr>
            <p:cNvCxnSpPr>
              <a:cxnSpLocks/>
            </p:cNvCxnSpPr>
            <p:nvPr/>
          </p:nvCxnSpPr>
          <p:spPr>
            <a:xfrm>
              <a:off x="446917" y="5842956"/>
              <a:ext cx="10668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DDC541D-FCE3-CF7C-127A-BD06DF20EB9B}"/>
                </a:ext>
              </a:extLst>
            </p:cNvPr>
            <p:cNvSpPr txBox="1"/>
            <p:nvPr/>
          </p:nvSpPr>
          <p:spPr>
            <a:xfrm>
              <a:off x="469614" y="5806230"/>
              <a:ext cx="1103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24 mm</a:t>
              </a:r>
              <a:endParaRPr kumimoji="1" lang="ja-JP" altLang="en-US" sz="2400"/>
            </a:p>
          </p:txBody>
        </p:sp>
      </p:grpSp>
      <p:pic>
        <p:nvPicPr>
          <p:cNvPr id="23" name="図 22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91794E3-0043-2569-ED1B-42EFDB25A7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61" y="4116500"/>
            <a:ext cx="4701663" cy="260497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5E933AD-C201-B14D-9923-FCD44F02EA88}"/>
              </a:ext>
            </a:extLst>
          </p:cNvPr>
          <p:cNvSpPr txBox="1"/>
          <p:nvPr/>
        </p:nvSpPr>
        <p:spPr>
          <a:xfrm>
            <a:off x="6613234" y="4819527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ja-JP" altLang="en-US" sz="2800" b="1">
                <a:solidFill>
                  <a:srgbClr val="FF0000"/>
                </a:solidFill>
              </a:rPr>
              <a:t>目標性能である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 80 </a:t>
            </a:r>
            <a:r>
              <a:rPr kumimoji="1" lang="en-US" altLang="ja-JP" sz="2800" b="1" dirty="0" err="1">
                <a:solidFill>
                  <a:srgbClr val="FF0000"/>
                </a:solidFill>
              </a:rPr>
              <a:t>ps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 </a:t>
            </a:r>
            <a:r>
              <a:rPr kumimoji="1" lang="ja-JP" altLang="en-US" sz="2800" b="1">
                <a:solidFill>
                  <a:srgbClr val="FF0000"/>
                </a:solidFill>
              </a:rPr>
              <a:t>を達成</a:t>
            </a:r>
            <a:endParaRPr kumimoji="1" lang="en-US" altLang="ja-JP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24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B218D-C716-5684-12F8-C63942834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040CA150-925D-7947-287A-6093A3D2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8493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フッター プレースホルダー 5">
            <a:extLst>
              <a:ext uri="{FF2B5EF4-FFF2-40B4-BE49-F238E27FC236}">
                <a16:creationId xmlns:a16="http://schemas.microsoft.com/office/drawing/2014/main" id="{316436A4-7FCA-68E7-268E-1CCFA207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JPS Meeting @Hiroshima univ., 2025.09.18, 18pEL204-13, Yuto Kimura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93773B8-9093-F086-E631-583DDF3F11BE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CNC: </a:t>
            </a:r>
            <a:r>
              <a:rPr lang="ja-JP" altLang="en-US" b="1">
                <a:solidFill>
                  <a:schemeClr val="bg1"/>
                </a:solidFill>
                <a:ea typeface="ＭＳ Ｐゴシック"/>
                <a:cs typeface="Calibri"/>
              </a:rPr>
              <a:t>透過度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pic>
        <p:nvPicPr>
          <p:cNvPr id="15" name="図 14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6C3D9CC-F309-4ED6-DD8A-1A9586E14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04" y="1237349"/>
            <a:ext cx="938139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19107-FA1C-7A74-556C-F8AF1E95B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1F7C97CB-C819-92B2-944C-7EB04DFE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3EDCEC54-8423-0866-0268-AA8A5B44612E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K</a:t>
            </a:r>
            <a:r>
              <a:rPr lang="ja-JP" altLang="en-US" b="1">
                <a:solidFill>
                  <a:schemeClr val="bg1"/>
                </a:solidFill>
                <a:ea typeface="ＭＳ Ｐゴシック"/>
                <a:cs typeface="Calibri"/>
              </a:rPr>
              <a:t>中間子原子核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14" name="フッター プレースホルダー 5">
            <a:extLst>
              <a:ext uri="{FF2B5EF4-FFF2-40B4-BE49-F238E27FC236}">
                <a16:creationId xmlns:a16="http://schemas.microsoft.com/office/drawing/2014/main" id="{8F074878-AEB0-D6DC-632F-E0EB90487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JPS Meeting @Hiroshima univ., 2025.09.18, 18pEL204-13, Yuto Kimura</a:t>
            </a:r>
          </a:p>
        </p:txBody>
      </p:sp>
      <p:pic>
        <p:nvPicPr>
          <p:cNvPr id="15" name="図 14" descr="グラフ, バブル チャー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C9FAAB8-9D5E-E9BE-BC0A-52734BB9C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6" t="11045" r="-793" b="4337"/>
          <a:stretch/>
        </p:blipFill>
        <p:spPr>
          <a:xfrm>
            <a:off x="8153400" y="1219676"/>
            <a:ext cx="3737230" cy="35931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B23231B-4643-4631-A662-5D15748596C3}"/>
                  </a:ext>
                </a:extLst>
              </p:cNvPr>
              <p:cNvSpPr txBox="1"/>
              <p:nvPr/>
            </p:nvSpPr>
            <p:spPr>
              <a:xfrm>
                <a:off x="424469" y="1219200"/>
                <a:ext cx="75745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n"/>
                </a:pPr>
                <a:r>
                  <a:rPr kumimoji="1" lang="en-US" altLang="ja-JP" sz="2400" b="1" dirty="0"/>
                  <a:t>K</a:t>
                </a:r>
                <a:r>
                  <a:rPr kumimoji="1" lang="ja-JP" altLang="en-US" sz="2400" b="1"/>
                  <a:t>中間子原子核</a:t>
                </a:r>
                <a:r>
                  <a:rPr kumimoji="1" lang="en-US" altLang="ja-JP" sz="2400" b="1" dirty="0"/>
                  <a:t> = </a:t>
                </a:r>
                <a:r>
                  <a:rPr kumimoji="1" lang="ja-JP" altLang="en-US" sz="2400" b="1"/>
                  <a:t>反</a:t>
                </a:r>
                <a:r>
                  <a:rPr kumimoji="1" lang="en-US" altLang="ja-JP" sz="2400" b="1" dirty="0"/>
                  <a:t>K</a:t>
                </a:r>
                <a:r>
                  <a:rPr kumimoji="1" lang="ja-JP" altLang="en-US" sz="2400" b="1"/>
                  <a:t>中間子</a:t>
                </a:r>
                <a:r>
                  <a:rPr kumimoji="1" lang="en-US" altLang="ja-JP" sz="2400" b="1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acc>
                  </m:oMath>
                </a14:m>
                <a:r>
                  <a:rPr kumimoji="1" lang="en-US" altLang="ja-JP" sz="2400" b="1" dirty="0"/>
                  <a:t>)</a:t>
                </a:r>
                <a:r>
                  <a:rPr kumimoji="1" lang="ja-JP" altLang="en-US" sz="2400" b="1"/>
                  <a:t>と核子</a:t>
                </a:r>
                <a:r>
                  <a:rPr kumimoji="1" lang="en-US" altLang="ja-JP" sz="24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kumimoji="1" lang="en-US" altLang="ja-JP" sz="2400" b="1" dirty="0"/>
                  <a:t>)</a:t>
                </a:r>
                <a:r>
                  <a:rPr kumimoji="1" lang="ja-JP" altLang="en-US" sz="2400" b="1"/>
                  <a:t>の束縛状態</a:t>
                </a: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EB23231B-4643-4631-A662-5D1574859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69" y="1219200"/>
                <a:ext cx="7574509" cy="461665"/>
              </a:xfrm>
              <a:prstGeom prst="rect">
                <a:avLst/>
              </a:prstGeom>
              <a:blipFill>
                <a:blip r:embed="rId3"/>
                <a:stretch>
                  <a:fillRect l="-1173" t="-10811" r="-335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56E7670-B65C-C461-717E-7D0DA91F59AD}"/>
                  </a:ext>
                </a:extLst>
              </p:cNvPr>
              <p:cNvSpPr txBox="1"/>
              <p:nvPr/>
            </p:nvSpPr>
            <p:spPr>
              <a:xfrm>
                <a:off x="454949" y="1759297"/>
                <a:ext cx="5369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kumimoji="1" lang="ja-JP" altLang="en-US" sz="2400"/>
                  <a:t>束縛状態の観測</a:t>
                </a:r>
                <a:r>
                  <a:rPr kumimoji="1" lang="en-US" altLang="ja-JP" sz="2400" dirty="0"/>
                  <a:t>: J-PARC E15</a:t>
                </a:r>
                <a:r>
                  <a:rPr kumimoji="1" lang="ja-JP" altLang="en-US" sz="2400"/>
                  <a:t>実験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56E7670-B65C-C461-717E-7D0DA91F5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49" y="1759297"/>
                <a:ext cx="5369419" cy="461665"/>
              </a:xfrm>
              <a:prstGeom prst="rect">
                <a:avLst/>
              </a:prstGeom>
              <a:blipFill>
                <a:blip r:embed="rId4"/>
                <a:stretch>
                  <a:fillRect l="-473" t="-10811" r="-946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D06912A0-EEF9-4130-B382-6C27FDDA3F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76"/>
          <a:stretch/>
        </p:blipFill>
        <p:spPr>
          <a:xfrm>
            <a:off x="7858251" y="4934280"/>
            <a:ext cx="2743201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5">
                <a:extLst>
                  <a:ext uri="{FF2B5EF4-FFF2-40B4-BE49-F238E27FC236}">
                    <a16:creationId xmlns:a16="http://schemas.microsoft.com/office/drawing/2014/main" id="{6FCF253B-B43C-A116-68D0-36593CF1C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8333" y="2861552"/>
                <a:ext cx="8178324" cy="35104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Font typeface="Wingdings" pitchFamily="2" charset="2"/>
                  <a:buChar char="n"/>
                </a:pPr>
                <a:r>
                  <a:rPr lang="ja-JP" altLang="en-US" sz="2400" b="1"/>
                  <a:t>存在検証から性質解明へ</a:t>
                </a:r>
                <a:endParaRPr lang="en-US" altLang="ja-JP" sz="2400" b="1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n"/>
                </a:pPr>
                <a:r>
                  <a:rPr lang="ja-JP" altLang="en-US"/>
                  <a:t>軽い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ja-JP" altLang="en-US"/>
                  <a:t>中間子原子核の系統的調査</a:t>
                </a:r>
                <a:endParaRPr lang="en-US" altLang="ja-JP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𝒑𝒑𝒏</m:t>
                    </m:r>
                  </m:oMath>
                </a14:m>
                <a:r>
                  <a:rPr lang="en-US" altLang="ja-JP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（</a:t>
                </a:r>
                <a:r>
                  <a:rPr lang="en-US" altLang="ja-JP" sz="2400" b="1" dirty="0">
                    <a:solidFill>
                      <a:srgbClr val="FF0000"/>
                    </a:solidFill>
                  </a:rPr>
                  <a:t>J-PARC E80, 2027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年開始予定）</a:t>
                </a:r>
                <a:endParaRPr lang="en-US" altLang="ja-JP" sz="2400" b="1" dirty="0">
                  <a:solidFill>
                    <a:srgbClr val="FF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𝑝𝑝𝑛𝑛</m:t>
                    </m:r>
                  </m:oMath>
                </a14:m>
                <a:endParaRPr lang="en-US" altLang="ja-JP" sz="2800" i="1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ja-JP" altLang="en-US"/>
                  <a:t>のアイソスピンパートナー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ja-JP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acc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𝑛𝑛</m:t>
                    </m:r>
                  </m:oMath>
                </a14:m>
                <a:r>
                  <a:rPr lang="ja-JP" altLang="en-US"/>
                  <a:t>の存在検証と</a:t>
                </a:r>
                <a:br>
                  <a:rPr lang="en-US" altLang="ja-JP" dirty="0"/>
                </a:br>
                <a:r>
                  <a:rPr lang="ja-JP" altLang="en-US"/>
                  <a:t>それらのスピン・パリティ測定（</a:t>
                </a:r>
                <a:r>
                  <a:rPr lang="en-US" altLang="ja-JP" dirty="0"/>
                  <a:t>J-PARC E89</a:t>
                </a:r>
                <a:r>
                  <a:rPr lang="ja-JP" altLang="en-US"/>
                  <a:t>）</a:t>
                </a:r>
                <a:endParaRPr lang="en-US" altLang="ja-JP" sz="280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n"/>
                </a:pPr>
                <a:r>
                  <a:rPr lang="ja-JP" altLang="en-US"/>
                  <a:t>（複数の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ja-JP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ja-JP" altLang="en-US"/>
                  <a:t>を含む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ja-JP" altLang="en-US"/>
                  <a:t>中間子原子核）</a:t>
                </a:r>
                <a:endParaRPr lang="en-US" altLang="ja-JP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2" name="コンテンツ プレースホルダー 5">
                <a:extLst>
                  <a:ext uri="{FF2B5EF4-FFF2-40B4-BE49-F238E27FC236}">
                    <a16:creationId xmlns:a16="http://schemas.microsoft.com/office/drawing/2014/main" id="{6FCF253B-B43C-A116-68D0-36593CF1C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333" y="2861552"/>
                <a:ext cx="8178324" cy="3510460"/>
              </a:xfrm>
              <a:blipFill>
                <a:blip r:embed="rId6"/>
                <a:stretch>
                  <a:fillRect l="-1087" t="-1444" b="-7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EFF60963-54DE-5F5C-4AAD-2DB6FDEF36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079" r="52387"/>
          <a:stretch/>
        </p:blipFill>
        <p:spPr>
          <a:xfrm>
            <a:off x="6400800" y="1635786"/>
            <a:ext cx="1457451" cy="1447800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5DCC227-7685-8DE9-E32B-5354D3DAE5F5}"/>
              </a:ext>
            </a:extLst>
          </p:cNvPr>
          <p:cNvGrpSpPr/>
          <p:nvPr/>
        </p:nvGrpSpPr>
        <p:grpSpPr>
          <a:xfrm>
            <a:off x="10602442" y="5170635"/>
            <a:ext cx="1292563" cy="1064227"/>
            <a:chOff x="9107317" y="4722325"/>
            <a:chExt cx="1292563" cy="1064227"/>
          </a:xfrm>
        </p:grpSpPr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9A105A6-6186-6535-3EE5-0E5599DCE7B2}"/>
                </a:ext>
              </a:extLst>
            </p:cNvPr>
            <p:cNvSpPr txBox="1"/>
            <p:nvPr/>
          </p:nvSpPr>
          <p:spPr>
            <a:xfrm>
              <a:off x="9214878" y="5478774"/>
              <a:ext cx="1100453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b="1" dirty="0">
                  <a:solidFill>
                    <a:srgbClr val="FF0000"/>
                  </a:solidFill>
                </a:rPr>
                <a:t>K</a:t>
              </a:r>
              <a:r>
                <a:rPr lang="en-US" altLang="ja-JP" sz="1400" b="1" baseline="30000" dirty="0">
                  <a:solidFill>
                    <a:srgbClr val="FF0000"/>
                  </a:solidFill>
                </a:rPr>
                <a:t>-</a:t>
              </a:r>
              <a:r>
                <a:rPr lang="en-US" altLang="ja-JP" sz="1400" b="1" dirty="0">
                  <a:solidFill>
                    <a:srgbClr val="FF0000"/>
                  </a:solidFill>
                </a:rPr>
                <a:t>K</a:t>
              </a:r>
              <a:r>
                <a:rPr lang="en-US" altLang="ja-JP" sz="1400" b="1" baseline="30000" dirty="0">
                  <a:solidFill>
                    <a:srgbClr val="FF0000"/>
                  </a:solidFill>
                </a:rPr>
                <a:t>-</a:t>
              </a:r>
              <a:r>
                <a:rPr lang="en-US" altLang="ja-JP" sz="1400" b="1" dirty="0">
                  <a:solidFill>
                    <a:srgbClr val="0070C0"/>
                  </a:solidFill>
                </a:rPr>
                <a:t>pp</a:t>
              </a:r>
              <a:endParaRPr lang="ja-JP" altLang="en-US" sz="1400" b="1" dirty="0">
                <a:solidFill>
                  <a:srgbClr val="0070C0"/>
                </a:solidFill>
              </a:endParaRPr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AD0ECA6-334F-F46B-5F0E-62CC954DF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07317" y="4722325"/>
              <a:ext cx="1292563" cy="756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05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3F382-CBEC-1958-FAD9-D856D385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3D44519-FE41-BAD4-DFF2-F55128FA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タイトル 1">
                <a:extLst>
                  <a:ext uri="{FF2B5EF4-FFF2-40B4-BE49-F238E27FC236}">
                    <a16:creationId xmlns:a16="http://schemas.microsoft.com/office/drawing/2014/main" id="{A9D33AA4-A43D-7A14-0AB2-BAAD04844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232983"/>
                <a:ext cx="11582400" cy="777875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Calibri"/>
                          </a:rPr>
                        </m:ctrlPr>
                      </m:sSupPr>
                      <m:e>
                        <m:r>
                          <a:rPr lang="en-US" altLang="ja-JP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Calibri"/>
                          </a:rPr>
                          <m:t>𝑲</m:t>
                        </m:r>
                      </m:e>
                      <m:sup>
                        <m:r>
                          <a:rPr lang="en-US" altLang="ja-JP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Calibri"/>
                          </a:rPr>
                          <m:t>−</m:t>
                        </m:r>
                      </m:sup>
                    </m:sSup>
                    <m:r>
                      <a:rPr lang="en-US" altLang="ja-JP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ＭＳ Ｐゴシック"/>
                        <a:cs typeface="Calibri"/>
                      </a:rPr>
                      <m:t>𝒑𝒑𝒏</m:t>
                    </m:r>
                  </m:oMath>
                </a14:m>
                <a:r>
                  <a:rPr lang="ja-JP" altLang="en-US" b="1">
                    <a:solidFill>
                      <a:schemeClr val="bg1"/>
                    </a:solidFill>
                    <a:ea typeface="ＭＳ Ｐゴシック"/>
                    <a:cs typeface="Calibri"/>
                  </a:rPr>
                  <a:t>探索</a:t>
                </a:r>
                <a:r>
                  <a:rPr lang="en-US" altLang="ja-JP" b="1" dirty="0">
                    <a:solidFill>
                      <a:schemeClr val="bg1"/>
                    </a:solidFill>
                    <a:ea typeface="ＭＳ Ｐゴシック"/>
                    <a:cs typeface="Calibri"/>
                  </a:rPr>
                  <a:t>: J-PARC E80</a:t>
                </a:r>
                <a:endParaRPr lang="ja-JP" altLang="en-US" b="1" dirty="0">
                  <a:solidFill>
                    <a:schemeClr val="bg1"/>
                  </a:solidFill>
                  <a:ea typeface="ＭＳ Ｐゴシック"/>
                  <a:cs typeface="Calibri"/>
                </a:endParaRPr>
              </a:p>
            </p:txBody>
          </p:sp>
        </mc:Choice>
        <mc:Fallback xmlns="">
          <p:sp>
            <p:nvSpPr>
              <p:cNvPr id="7" name="タイトル 1">
                <a:extLst>
                  <a:ext uri="{FF2B5EF4-FFF2-40B4-BE49-F238E27FC236}">
                    <a16:creationId xmlns:a16="http://schemas.microsoft.com/office/drawing/2014/main" id="{A9D33AA4-A43D-7A14-0AB2-BAAD04844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32983"/>
                <a:ext cx="11582400" cy="777875"/>
              </a:xfrm>
              <a:prstGeom prst="rect">
                <a:avLst/>
              </a:prstGeom>
              <a:blipFill>
                <a:blip r:embed="rId2"/>
                <a:stretch>
                  <a:fillRect t="-25806" b="-322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フッター プレースホルダー 5">
            <a:extLst>
              <a:ext uri="{FF2B5EF4-FFF2-40B4-BE49-F238E27FC236}">
                <a16:creationId xmlns:a16="http://schemas.microsoft.com/office/drawing/2014/main" id="{E4B17D7D-CB12-A9FD-422A-1177DAC1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JPS Meeting @Hiroshima univ., 2025.09.18, 18pEL204-13, Yuto Kimura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F96AAA3-2EB4-5183-2BA7-D108E1421A29}"/>
              </a:ext>
            </a:extLst>
          </p:cNvPr>
          <p:cNvSpPr txBox="1"/>
          <p:nvPr/>
        </p:nvSpPr>
        <p:spPr>
          <a:xfrm>
            <a:off x="7467600" y="1842367"/>
            <a:ext cx="4474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先行実験</a:t>
            </a:r>
            <a:r>
              <a:rPr kumimoji="1" lang="en-US" altLang="ja-JP" sz="2400" dirty="0"/>
              <a:t>(K-pp, E15)</a:t>
            </a:r>
            <a:r>
              <a:rPr kumimoji="1" lang="ja-JP" altLang="en-US" sz="2400"/>
              <a:t>に比べ、</a:t>
            </a:r>
            <a:endParaRPr kumimoji="1" lang="en-US" altLang="ja-JP" sz="24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 sz="2400" b="1"/>
              <a:t>検出すべき崩壊粒子数の増加</a:t>
            </a:r>
            <a:endParaRPr kumimoji="1" lang="en-US" altLang="ja-JP" sz="2400" b="1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 sz="2400" b="1"/>
              <a:t>中性子検出の必要性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FD6B93F8-3634-5E83-326C-DF2BD970B67A}"/>
              </a:ext>
            </a:extLst>
          </p:cNvPr>
          <p:cNvSpPr/>
          <p:nvPr/>
        </p:nvSpPr>
        <p:spPr>
          <a:xfrm rot="5400000">
            <a:off x="9049512" y="3411149"/>
            <a:ext cx="978408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2F7E3BF-6108-7845-04A5-0EAC5729D89C}"/>
              </a:ext>
            </a:extLst>
          </p:cNvPr>
          <p:cNvSpPr txBox="1"/>
          <p:nvPr/>
        </p:nvSpPr>
        <p:spPr>
          <a:xfrm>
            <a:off x="7467600" y="4483778"/>
            <a:ext cx="35509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検出器の</a:t>
            </a:r>
            <a:endParaRPr kumimoji="1" lang="en-US" altLang="ja-JP" sz="24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 sz="2400" b="1">
                <a:solidFill>
                  <a:srgbClr val="FF0000"/>
                </a:solidFill>
              </a:rPr>
              <a:t>大立体角化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ja-JP" altLang="en-US" sz="2400" b="1">
                <a:solidFill>
                  <a:srgbClr val="FF0000"/>
                </a:solidFill>
              </a:rPr>
              <a:t>中性子検出能力の向上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/>
              <a:t>が必要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6024646-BCB1-72E3-E6D2-59D4FA204B9C}"/>
              </a:ext>
            </a:extLst>
          </p:cNvPr>
          <p:cNvGrpSpPr/>
          <p:nvPr/>
        </p:nvGrpSpPr>
        <p:grpSpPr>
          <a:xfrm>
            <a:off x="767255" y="1545153"/>
            <a:ext cx="7005145" cy="4508285"/>
            <a:chOff x="914400" y="1942964"/>
            <a:chExt cx="6553200" cy="4089321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232BC588-A210-CF28-F794-6990D86F005C}"/>
                </a:ext>
              </a:extLst>
            </p:cNvPr>
            <p:cNvGrpSpPr/>
            <p:nvPr/>
          </p:nvGrpSpPr>
          <p:grpSpPr>
            <a:xfrm>
              <a:off x="914400" y="1942964"/>
              <a:ext cx="6096000" cy="4089321"/>
              <a:chOff x="1371600" y="2051093"/>
              <a:chExt cx="6096000" cy="4089321"/>
            </a:xfrm>
          </p:grpSpPr>
          <p:pic>
            <p:nvPicPr>
              <p:cNvPr id="17" name="図 16" descr="ダイアグラム&#10;&#10;AI によって生成されたコンテンツは間違っている可能性があります。">
                <a:extLst>
                  <a:ext uri="{FF2B5EF4-FFF2-40B4-BE49-F238E27FC236}">
                    <a16:creationId xmlns:a16="http://schemas.microsoft.com/office/drawing/2014/main" id="{EDFB3063-9943-4B32-35B0-1C0E2870F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1032" r="39609"/>
              <a:stretch/>
            </p:blipFill>
            <p:spPr>
              <a:xfrm>
                <a:off x="1371600" y="2051093"/>
                <a:ext cx="5867400" cy="4089321"/>
              </a:xfrm>
              <a:prstGeom prst="rect">
                <a:avLst/>
              </a:prstGeom>
            </p:spPr>
          </p:pic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6A9314A-2D6F-E774-B24E-07FE937CA130}"/>
                  </a:ext>
                </a:extLst>
              </p:cNvPr>
              <p:cNvSpPr/>
              <p:nvPr/>
            </p:nvSpPr>
            <p:spPr>
              <a:xfrm>
                <a:off x="6553200" y="2589129"/>
                <a:ext cx="914400" cy="3094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E789131C-EE69-4C58-993D-04BF61159099}"/>
                  </a:ext>
                </a:extLst>
              </p:cNvPr>
              <p:cNvSpPr/>
              <p:nvPr/>
            </p:nvSpPr>
            <p:spPr>
              <a:xfrm>
                <a:off x="4766310" y="2923911"/>
                <a:ext cx="2438400" cy="534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B720BA3C-5F01-20C3-AF85-46D5F85971B0}"/>
                  </a:ext>
                </a:extLst>
              </p:cNvPr>
              <p:cNvSpPr/>
              <p:nvPr/>
            </p:nvSpPr>
            <p:spPr>
              <a:xfrm>
                <a:off x="5410200" y="3209346"/>
                <a:ext cx="1524000" cy="59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3F6C00C4-CDAF-854B-0770-E12B7D19B54F}"/>
                </a:ext>
              </a:extLst>
            </p:cNvPr>
            <p:cNvSpPr txBox="1"/>
            <p:nvPr/>
          </p:nvSpPr>
          <p:spPr>
            <a:xfrm>
              <a:off x="4743777" y="3905095"/>
              <a:ext cx="2723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円筒型検出器システムで</a:t>
              </a:r>
              <a:br>
                <a:rPr kumimoji="1" lang="en-US" altLang="ja-JP" dirty="0"/>
              </a:br>
              <a:r>
                <a:rPr kumimoji="1" lang="ja-JP" altLang="en-US"/>
                <a:t>全粒子を検出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12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6D1A9-B4CF-8CCF-CB15-4F9AE6F6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CD53DC1C-D5AD-47EB-9E2B-799D9329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DB1957B-9324-369C-5AF4-EECAB036FD47}"/>
              </a:ext>
            </a:extLst>
          </p:cNvPr>
          <p:cNvSpPr txBox="1"/>
          <p:nvPr/>
        </p:nvSpPr>
        <p:spPr>
          <a:xfrm>
            <a:off x="205111" y="4632111"/>
            <a:ext cx="5896166" cy="89255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lvl="1">
              <a:buFont typeface="Wingdings" panose="05000000000000000000" pitchFamily="2" charset="2"/>
              <a:buChar char="ü"/>
            </a:pPr>
            <a:r>
              <a:rPr lang="ja-JP" altLang="en-US" sz="2600" b="1">
                <a:solidFill>
                  <a:srgbClr val="FF0000"/>
                </a:solidFill>
              </a:rPr>
              <a:t>立体角</a:t>
            </a:r>
            <a:r>
              <a:rPr lang="en-US" altLang="ja-JP" sz="2600" b="1" dirty="0">
                <a:solidFill>
                  <a:srgbClr val="FF0000"/>
                </a:solidFill>
              </a:rPr>
              <a:t>:    x1.6 </a:t>
            </a:r>
            <a:r>
              <a:rPr lang="en-US" altLang="ja-JP" sz="2600" dirty="0">
                <a:solidFill>
                  <a:srgbClr val="FF0000"/>
                </a:solidFill>
              </a:rPr>
              <a:t>(59% </a:t>
            </a:r>
            <a:r>
              <a:rPr lang="en-US" altLang="ja-JP" sz="2600" dirty="0">
                <a:solidFill>
                  <a:srgbClr val="FF0000"/>
                </a:solidFill>
                <a:sym typeface="Wingdings" panose="05000000000000000000" pitchFamily="2" charset="2"/>
              </a:rPr>
              <a:t> 93%)</a:t>
            </a:r>
            <a:endParaRPr lang="en-US" altLang="ja-JP" sz="2600" dirty="0">
              <a:solidFill>
                <a:srgbClr val="FF0000"/>
              </a:solidFill>
            </a:endParaRPr>
          </a:p>
          <a:p>
            <a:pPr marL="85725" lvl="1">
              <a:buFont typeface="Wingdings" panose="05000000000000000000" pitchFamily="2" charset="2"/>
              <a:buChar char="ü"/>
            </a:pPr>
            <a:r>
              <a:rPr lang="ja-JP" altLang="en-US" sz="2600" b="1">
                <a:solidFill>
                  <a:srgbClr val="FF0000"/>
                </a:solidFill>
                <a:ea typeface="ＭＳ Ｐゴシック"/>
              </a:rPr>
              <a:t>中性子検出能力</a:t>
            </a:r>
            <a:r>
              <a:rPr kumimoji="1" lang="en-US" altLang="ja-JP" sz="2600" b="1" dirty="0">
                <a:solidFill>
                  <a:srgbClr val="FF0000"/>
                </a:solidFill>
                <a:ea typeface="ＭＳ Ｐゴシック"/>
              </a:rPr>
              <a:t>:  x7 </a:t>
            </a:r>
            <a:r>
              <a:rPr kumimoji="1" lang="en-US" altLang="ja-JP" sz="2600" dirty="0">
                <a:solidFill>
                  <a:srgbClr val="FF0000"/>
                </a:solidFill>
                <a:ea typeface="ＭＳ Ｐゴシック"/>
              </a:rPr>
              <a:t>(3% </a:t>
            </a:r>
            <a:r>
              <a:rPr kumimoji="1" lang="en-US" altLang="ja-JP" sz="2600" dirty="0">
                <a:solidFill>
                  <a:srgbClr val="FF0000"/>
                </a:solidFill>
                <a:ea typeface="ＭＳ Ｐゴシック"/>
                <a:sym typeface="Wingdings" panose="05000000000000000000" pitchFamily="2" charset="2"/>
              </a:rPr>
              <a:t> 12%x1.6)</a:t>
            </a:r>
            <a:endParaRPr lang="en-US" altLang="ja-JP" sz="2600" dirty="0">
              <a:solidFill>
                <a:srgbClr val="FF0000"/>
              </a:solidFill>
              <a:ea typeface="ＭＳ Ｐゴシック"/>
              <a:cs typeface="Calibri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F76B9889-A56E-8B93-FA7E-E72AF964693F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47398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Cylindrical Detector System, CDS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16" name="フッター プレースホルダー 5">
            <a:extLst>
              <a:ext uri="{FF2B5EF4-FFF2-40B4-BE49-F238E27FC236}">
                <a16:creationId xmlns:a16="http://schemas.microsoft.com/office/drawing/2014/main" id="{3C6C03D6-388C-5D22-8038-71BAE97B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JPS Meeting @Hiroshima univ., 2025.09.18, 18pEL204-13, Yuto Kimura</a:t>
            </a: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D25FE4A-3913-1B35-F1DC-AC3FE2C610BA}"/>
              </a:ext>
            </a:extLst>
          </p:cNvPr>
          <p:cNvGrpSpPr/>
          <p:nvPr/>
        </p:nvGrpSpPr>
        <p:grpSpPr>
          <a:xfrm>
            <a:off x="1143469" y="1280398"/>
            <a:ext cx="3131651" cy="2576209"/>
            <a:chOff x="1343487" y="1488754"/>
            <a:chExt cx="2606546" cy="206481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0F34116-2559-F777-D6E7-38200F65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1524740"/>
              <a:ext cx="2291452" cy="2028826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8AE9D627-3F8E-38EE-A5C6-5C3C686EA576}"/>
                </a:ext>
              </a:extLst>
            </p:cNvPr>
            <p:cNvSpPr txBox="1"/>
            <p:nvPr/>
          </p:nvSpPr>
          <p:spPr>
            <a:xfrm>
              <a:off x="1343487" y="1488754"/>
              <a:ext cx="1340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b="1" dirty="0">
                  <a:solidFill>
                    <a:srgbClr val="FFFF00"/>
                  </a:solidFill>
                </a:rPr>
                <a:t>Present CDS</a:t>
              </a:r>
              <a:endParaRPr kumimoji="1" lang="ja-JP" alt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B5306A3C-29C5-68CA-FC1D-F370A381A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0427" y="2752890"/>
              <a:ext cx="861035" cy="31635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96FB5B34-5541-FA53-D1E8-1CFB91F96260}"/>
                </a:ext>
              </a:extLst>
            </p:cNvPr>
            <p:cNvSpPr txBox="1"/>
            <p:nvPr/>
          </p:nvSpPr>
          <p:spPr>
            <a:xfrm>
              <a:off x="2856464" y="2942071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1.48 m</a:t>
              </a:r>
              <a:endParaRPr kumimoji="1" lang="ja-JP" altLang="en-US" sz="2400"/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6712A291-B656-6183-6F53-667C2E96C0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6447" y="2539153"/>
              <a:ext cx="1209924" cy="35901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3CE4A875-E666-C100-574F-558F85847E0A}"/>
                </a:ext>
              </a:extLst>
            </p:cNvPr>
            <p:cNvSpPr txBox="1"/>
            <p:nvPr/>
          </p:nvSpPr>
          <p:spPr>
            <a:xfrm>
              <a:off x="1639236" y="3085243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1.97 m</a:t>
              </a:r>
              <a:endParaRPr kumimoji="1" lang="ja-JP" altLang="en-US" sz="2400"/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1545F575-9EAB-6684-0F42-27D96EE77E3A}"/>
              </a:ext>
            </a:extLst>
          </p:cNvPr>
          <p:cNvGrpSpPr/>
          <p:nvPr/>
        </p:nvGrpSpPr>
        <p:grpSpPr>
          <a:xfrm>
            <a:off x="6113640" y="1256045"/>
            <a:ext cx="5604258" cy="5183146"/>
            <a:chOff x="6504929" y="1654371"/>
            <a:chExt cx="4785668" cy="421743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CB647E9-92A1-D490-9078-18A4B78CA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04929" y="1708318"/>
              <a:ext cx="4785668" cy="4163483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A0B2859-B637-A9A2-68A5-587FD6836A97}"/>
                </a:ext>
              </a:extLst>
            </p:cNvPr>
            <p:cNvSpPr txBox="1"/>
            <p:nvPr/>
          </p:nvSpPr>
          <p:spPr>
            <a:xfrm>
              <a:off x="6504929" y="1654371"/>
              <a:ext cx="17295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3200" b="1" dirty="0">
                  <a:solidFill>
                    <a:srgbClr val="FFFF00"/>
                  </a:solidFill>
                </a:rPr>
                <a:t>New CDS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4184C4DA-8E3C-D649-1F51-CDCA17444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6257" y="3731226"/>
              <a:ext cx="2112744" cy="73184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9DDC9DCC-6FFF-AAF7-E5BD-4D65DE2FFE02}"/>
                </a:ext>
              </a:extLst>
            </p:cNvPr>
            <p:cNvSpPr txBox="1"/>
            <p:nvPr/>
          </p:nvSpPr>
          <p:spPr>
            <a:xfrm>
              <a:off x="10092341" y="3906968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3.85 m</a:t>
              </a:r>
              <a:endParaRPr kumimoji="1" lang="ja-JP" altLang="en-US" sz="2400"/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DA3F7889-D201-3AC8-18D3-119CA3A9FD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6601" y="3867921"/>
              <a:ext cx="1828800" cy="6490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DDA9C2-1388-0692-A6E0-6656227CE5D4}"/>
                </a:ext>
              </a:extLst>
            </p:cNvPr>
            <p:cNvSpPr txBox="1"/>
            <p:nvPr/>
          </p:nvSpPr>
          <p:spPr>
            <a:xfrm>
              <a:off x="7738001" y="4340129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3.28 m</a:t>
              </a:r>
              <a:endParaRPr kumimoji="1" lang="ja-JP" altLang="en-US" sz="2400"/>
            </a:p>
          </p:txBody>
        </p:sp>
      </p:grpSp>
      <p:sp>
        <p:nvSpPr>
          <p:cNvPr id="36" name="右矢印 35">
            <a:extLst>
              <a:ext uri="{FF2B5EF4-FFF2-40B4-BE49-F238E27FC236}">
                <a16:creationId xmlns:a16="http://schemas.microsoft.com/office/drawing/2014/main" id="{231055EC-AD06-96BA-0FE7-7A138D9758DC}"/>
              </a:ext>
            </a:extLst>
          </p:cNvPr>
          <p:cNvSpPr/>
          <p:nvPr/>
        </p:nvSpPr>
        <p:spPr>
          <a:xfrm>
            <a:off x="4561824" y="2256144"/>
            <a:ext cx="978408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07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D7174-AFCC-A9BB-1CBE-4E8647D98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2572E281-BB09-4C91-E830-31CFF3EEC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2F27C4C-5E82-24E1-6ADF-94112A6C60B2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47398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CDS: </a:t>
            </a:r>
            <a:r>
              <a:rPr lang="ja-JP" altLang="en-US" b="1">
                <a:solidFill>
                  <a:schemeClr val="bg1"/>
                </a:solidFill>
                <a:ea typeface="ＭＳ Ｐゴシック"/>
                <a:cs typeface="Calibri"/>
              </a:rPr>
              <a:t>構成要素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16" name="フッター プレースホルダー 5">
            <a:extLst>
              <a:ext uri="{FF2B5EF4-FFF2-40B4-BE49-F238E27FC236}">
                <a16:creationId xmlns:a16="http://schemas.microsoft.com/office/drawing/2014/main" id="{7BFD9B49-4CBB-B740-C0D9-CC6E69FC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JPS Meeting @Hiroshima univ., 2025.09.18, 18pEL204-13, Yuto Kimura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9AA3EA-FD91-B0EE-9F08-6A174712D58C}"/>
              </a:ext>
            </a:extLst>
          </p:cNvPr>
          <p:cNvSpPr txBox="1"/>
          <p:nvPr/>
        </p:nvSpPr>
        <p:spPr>
          <a:xfrm>
            <a:off x="457200" y="1459566"/>
            <a:ext cx="546816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2400" b="1" dirty="0"/>
              <a:t>Superconducting Solenoid Magnet</a:t>
            </a:r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ja-JP" altLang="en-US" sz="2400"/>
              <a:t>内径 </a:t>
            </a:r>
            <a:r>
              <a:rPr kumimoji="1" lang="en-US" altLang="ja-JP" sz="2400" dirty="0"/>
              <a:t>1.8</a:t>
            </a:r>
            <a:r>
              <a:rPr kumimoji="1" lang="ja-JP" altLang="en-US" sz="2400"/>
              <a:t> </a:t>
            </a:r>
            <a:r>
              <a:rPr kumimoji="1" lang="en-US" altLang="ja-JP" sz="2400" dirty="0"/>
              <a:t>m,</a:t>
            </a:r>
            <a:r>
              <a:rPr kumimoji="1" lang="ja-JP" altLang="en-US" sz="2400"/>
              <a:t> 長さ </a:t>
            </a:r>
            <a:r>
              <a:rPr kumimoji="1" lang="en-US" altLang="ja-JP" sz="2400" dirty="0"/>
              <a:t>3.2 m</a:t>
            </a:r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400" dirty="0"/>
              <a:t>Max. field of 1.0T @ center</a:t>
            </a:r>
          </a:p>
          <a:p>
            <a:pPr lvl="1"/>
            <a:endParaRPr kumimoji="1" lang="en-US" altLang="ja-JP" sz="2400" dirty="0"/>
          </a:p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2400" b="1" dirty="0"/>
              <a:t>Cylindrical Neutron Counter, CNC</a:t>
            </a:r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ja-JP" altLang="en-US" sz="2400" dirty="0"/>
              <a:t>プラスチックシンチレータ</a:t>
            </a:r>
            <a:endParaRPr kumimoji="1" lang="en-US" altLang="ja-JP" sz="2400" dirty="0"/>
          </a:p>
          <a:p>
            <a:pPr marL="1257300" lvl="2" indent="-342900">
              <a:buFont typeface="Wingdings" pitchFamily="2" charset="2"/>
              <a:buChar char="n"/>
            </a:pPr>
            <a:r>
              <a:rPr kumimoji="1" lang="en-US" altLang="ja-JP" sz="2400" dirty="0"/>
              <a:t>300cm×6cm ×6cm </a:t>
            </a:r>
            <a:r>
              <a:rPr kumimoji="1" lang="ja-JP" altLang="en-US" sz="2400" dirty="0"/>
              <a:t>ｘ </a:t>
            </a:r>
            <a:r>
              <a:rPr kumimoji="1" lang="en-US" altLang="ja-JP" sz="2400" dirty="0"/>
              <a:t>138</a:t>
            </a:r>
            <a:r>
              <a:rPr kumimoji="1" lang="ja-JP" altLang="en-US" sz="2400" dirty="0"/>
              <a:t>本</a:t>
            </a:r>
            <a:endParaRPr kumimoji="1" lang="en-US" altLang="ja-JP" sz="2400" dirty="0"/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400" dirty="0"/>
              <a:t>MPPC</a:t>
            </a:r>
            <a:r>
              <a:rPr kumimoji="1" lang="ja-JP" altLang="en-US" sz="2400"/>
              <a:t>アレイ</a:t>
            </a:r>
            <a:endParaRPr kumimoji="1" lang="en-US" altLang="ja-JP" sz="2400" dirty="0"/>
          </a:p>
          <a:p>
            <a:pPr marL="1257300" lvl="2" indent="-342900">
              <a:buFont typeface="Wingdings" pitchFamily="2" charset="2"/>
              <a:buChar char="n"/>
            </a:pPr>
            <a:r>
              <a:rPr kumimoji="1" lang="en-US" altLang="ja-JP" sz="2400" dirty="0"/>
              <a:t>6mm</a:t>
            </a:r>
            <a:r>
              <a:rPr kumimoji="1" lang="ja-JP" altLang="en-US" sz="2400"/>
              <a:t>角</a:t>
            </a:r>
            <a:r>
              <a:rPr kumimoji="1" lang="en-US" altLang="ja-JP" sz="2400" dirty="0"/>
              <a:t>,</a:t>
            </a:r>
            <a:r>
              <a:rPr kumimoji="1" lang="ja-JP" altLang="en-US" sz="2400"/>
              <a:t> </a:t>
            </a:r>
            <a:r>
              <a:rPr kumimoji="1" lang="en-US" altLang="ja-JP" sz="2400" dirty="0"/>
              <a:t>4x4</a:t>
            </a:r>
            <a:r>
              <a:rPr kumimoji="1" lang="ja-JP" altLang="en-US" sz="2400"/>
              <a:t> </a:t>
            </a:r>
            <a:r>
              <a:rPr kumimoji="1" lang="en-US" altLang="ja-JP" sz="2400" dirty="0"/>
              <a:t>channel</a:t>
            </a:r>
          </a:p>
          <a:p>
            <a:pPr lvl="1"/>
            <a:endParaRPr kumimoji="1" lang="en-US" altLang="ja-JP" sz="2400" dirty="0"/>
          </a:p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2400" b="1" dirty="0"/>
              <a:t>Cylindrical Drift Chamber, CDC</a:t>
            </a:r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ja-JP" altLang="en-US" sz="2400" dirty="0"/>
              <a:t>ワイヤードリフトチェンバー</a:t>
            </a:r>
            <a:endParaRPr kumimoji="1" lang="en-US" altLang="ja-JP" sz="2400" dirty="0"/>
          </a:p>
          <a:p>
            <a:pPr marL="1257300" lvl="2" indent="-342900">
              <a:buFont typeface="Wingdings" pitchFamily="2" charset="2"/>
              <a:buChar char="n"/>
            </a:pPr>
            <a:r>
              <a:rPr kumimoji="1" lang="ja-JP" altLang="en-US" sz="2400" dirty="0"/>
              <a:t>長さ</a:t>
            </a:r>
            <a:r>
              <a:rPr kumimoji="1" lang="en-US" altLang="ja-JP" sz="2400" dirty="0"/>
              <a:t>268 cm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D46DD6-1379-6BC2-22D0-F1DA0857A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5" t="23143" r="20191"/>
          <a:stretch/>
        </p:blipFill>
        <p:spPr bwMode="auto">
          <a:xfrm>
            <a:off x="6544821" y="1671284"/>
            <a:ext cx="5013345" cy="433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90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2030C-433D-BDE2-6DB3-8E38225E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4A0C7ED9-B9D1-37EC-FA71-167DE2CB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フッター プレースホルダー 5">
            <a:extLst>
              <a:ext uri="{FF2B5EF4-FFF2-40B4-BE49-F238E27FC236}">
                <a16:creationId xmlns:a16="http://schemas.microsoft.com/office/drawing/2014/main" id="{9FD778E9-5D4E-3F12-9509-D86E5AE96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JPS Meeting @Hiroshima univ., 2025.09.18, 18pEL204-13, Yuto Kimura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CCD4BA2-289D-5A9D-DAB1-0FB3740E23AB}"/>
              </a:ext>
            </a:extLst>
          </p:cNvPr>
          <p:cNvSpPr txBox="1">
            <a:spLocks/>
          </p:cNvSpPr>
          <p:nvPr/>
        </p:nvSpPr>
        <p:spPr>
          <a:xfrm>
            <a:off x="304800" y="245257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CDS: </a:t>
            </a:r>
            <a:r>
              <a:rPr lang="ja-JP" altLang="en-US" b="1">
                <a:solidFill>
                  <a:schemeClr val="bg1"/>
                </a:solidFill>
                <a:ea typeface="ＭＳ Ｐゴシック"/>
                <a:cs typeface="Calibri"/>
              </a:rPr>
              <a:t>各要素のステータス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F25FF7B3-6EE4-30B8-62C8-86CB3B9A9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225760"/>
              </p:ext>
            </p:extLst>
          </p:nvPr>
        </p:nvGraphicFramePr>
        <p:xfrm>
          <a:off x="301831" y="1354438"/>
          <a:ext cx="11582400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95344246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1937007879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360057943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59373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Solenoid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CNC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CDC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24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/>
                        <a:t>これまで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/>
                        <a:t>完成</a:t>
                      </a:r>
                      <a:endParaRPr kumimoji="1" lang="en-US" altLang="ja-JP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/>
                        <a:t>定格にて動作確認完了</a:t>
                      </a:r>
                      <a:endParaRPr kumimoji="1" lang="en-US" altLang="ja-JP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/>
                        <a:t>リターンヨーク無しで磁場測定完了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dirty="0">
                          <a:sym typeface="Wingdings" pitchFamily="2" charset="2"/>
                        </a:rPr>
                        <a:t></a:t>
                      </a:r>
                      <a:r>
                        <a:rPr kumimoji="1" lang="ja-JP" altLang="en-US">
                          <a:sym typeface="Wingdings" pitchFamily="2" charset="2"/>
                        </a:rPr>
                        <a:t>計算値と一致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/>
                        <a:t>時間分解能の調査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dirty="0">
                          <a:sym typeface="Wingdings" pitchFamily="2" charset="2"/>
                        </a:rPr>
                        <a:t></a:t>
                      </a:r>
                      <a:r>
                        <a:rPr kumimoji="1" lang="ja-JP" altLang="en-US">
                          <a:sym typeface="Wingdings" pitchFamily="2" charset="2"/>
                        </a:rPr>
                        <a:t>位置依存無し</a:t>
                      </a:r>
                      <a:r>
                        <a:rPr kumimoji="1" lang="en-US" altLang="ja-JP" dirty="0">
                          <a:sym typeface="Wingdings" pitchFamily="2" charset="2"/>
                        </a:rPr>
                        <a:t>@ELPH</a:t>
                      </a:r>
                      <a:br>
                        <a:rPr kumimoji="1" lang="en-US" altLang="ja-JP" dirty="0">
                          <a:sym typeface="Wingdings" pitchFamily="2" charset="2"/>
                        </a:rPr>
                      </a:br>
                      <a:r>
                        <a:rPr kumimoji="1" lang="en-US" altLang="ja-JP" dirty="0">
                          <a:sym typeface="Wingdings" pitchFamily="2" charset="2"/>
                        </a:rPr>
                        <a:t>MPPC</a:t>
                      </a:r>
                      <a:r>
                        <a:rPr kumimoji="1" lang="ja-JP" altLang="en-US">
                          <a:sym typeface="Wingdings" pitchFamily="2" charset="2"/>
                        </a:rPr>
                        <a:t>を用いて</a:t>
                      </a:r>
                      <a:br>
                        <a:rPr kumimoji="1" lang="en-US" altLang="ja-JP" dirty="0">
                          <a:sym typeface="Wingdings" pitchFamily="2" charset="2"/>
                        </a:rPr>
                      </a:br>
                      <a:r>
                        <a:rPr kumimoji="1" lang="ja-JP" altLang="en-US">
                          <a:sym typeface="Wingdings" pitchFamily="2" charset="2"/>
                        </a:rPr>
                        <a:t>　目標性能</a:t>
                      </a:r>
                      <a:r>
                        <a:rPr kumimoji="1" lang="en-US" altLang="ja-JP" dirty="0">
                          <a:sym typeface="Wingdings" pitchFamily="2" charset="2"/>
                        </a:rPr>
                        <a:t>80ps</a:t>
                      </a:r>
                      <a:r>
                        <a:rPr kumimoji="1" lang="ja-JP" altLang="en-US">
                          <a:sym typeface="Wingdings" pitchFamily="2" charset="2"/>
                        </a:rPr>
                        <a:t>達成</a:t>
                      </a:r>
                      <a:r>
                        <a:rPr kumimoji="1" lang="en-US" altLang="ja-JP" dirty="0">
                          <a:sym typeface="Wingdings" pitchFamily="2" charset="2"/>
                        </a:rPr>
                        <a:t>@J-PARC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/>
                        <a:t>実機完成</a:t>
                      </a:r>
                      <a:endParaRPr kumimoji="1" lang="en-US" altLang="ja-JP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/>
                        <a:t>コミッショニング中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62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1"/>
                        <a:t>本発表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1"/>
                        <a:t>実機全</a:t>
                      </a:r>
                      <a:r>
                        <a:rPr kumimoji="1" lang="en-US" altLang="ja-JP" b="1" dirty="0"/>
                        <a:t>138</a:t>
                      </a:r>
                      <a:r>
                        <a:rPr kumimoji="1" lang="ja-JP" altLang="en-US" b="1"/>
                        <a:t>本切り出し完了</a:t>
                      </a:r>
                      <a:endParaRPr kumimoji="1" lang="en-US" altLang="ja-JP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1"/>
                        <a:t>実機に対して</a:t>
                      </a:r>
                      <a:r>
                        <a:rPr kumimoji="1" lang="en-US" altLang="ja-JP" b="1" dirty="0"/>
                        <a:t>QA(</a:t>
                      </a:r>
                      <a:r>
                        <a:rPr kumimoji="1" lang="ja-JP" altLang="en-US" b="1"/>
                        <a:t>品質保証テスト</a:t>
                      </a:r>
                      <a:r>
                        <a:rPr kumimoji="1" lang="en-US" altLang="ja-JP" b="1" dirty="0"/>
                        <a:t>)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b="1"/>
                        <a:t>テストチェンバーを用いて読み出し回路の性能評価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820826"/>
                  </a:ext>
                </a:extLst>
              </a:tr>
            </a:tbl>
          </a:graphicData>
        </a:graphic>
      </p:graphicFrame>
      <p:pic>
        <p:nvPicPr>
          <p:cNvPr id="13" name="図 12">
            <a:extLst>
              <a:ext uri="{FF2B5EF4-FFF2-40B4-BE49-F238E27FC236}">
                <a16:creationId xmlns:a16="http://schemas.microsoft.com/office/drawing/2014/main" id="{4DEE76F0-5D45-E43D-0E59-2C53D39150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51073" y="4524338"/>
            <a:ext cx="2060414" cy="1545311"/>
          </a:xfrm>
          <a:prstGeom prst="rect">
            <a:avLst/>
          </a:prstGeom>
        </p:spPr>
      </p:pic>
      <p:pic>
        <p:nvPicPr>
          <p:cNvPr id="14" name="図 13" descr="電車の車両&#10;&#10;低い精度で自動的に生成された説明">
            <a:extLst>
              <a:ext uri="{FF2B5EF4-FFF2-40B4-BE49-F238E27FC236}">
                <a16:creationId xmlns:a16="http://schemas.microsoft.com/office/drawing/2014/main" id="{45BFBE48-B948-553C-3E55-ED4FB219B5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20528"/>
            <a:ext cx="2060413" cy="1545310"/>
          </a:xfrm>
          <a:prstGeom prst="rect">
            <a:avLst/>
          </a:prstGeom>
        </p:spPr>
      </p:pic>
      <p:pic>
        <p:nvPicPr>
          <p:cNvPr id="15" name="図 14" descr="窓の外を見ている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997C703-D524-0E2E-47EE-8E5CEA8A48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97" y="4520528"/>
            <a:ext cx="3148558" cy="1487693"/>
          </a:xfrm>
          <a:prstGeom prst="rect">
            <a:avLst/>
          </a:prstGeom>
        </p:spPr>
      </p:pic>
      <p:pic>
        <p:nvPicPr>
          <p:cNvPr id="16" name="図 15" descr="屋内, 部屋, 暮らし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94B5D96-CE65-CEB8-9B41-C88CB85880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8" b="16348"/>
          <a:stretch/>
        </p:blipFill>
        <p:spPr>
          <a:xfrm>
            <a:off x="8629650" y="4491719"/>
            <a:ext cx="3061353" cy="15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0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3236F-80AE-7416-B9A9-FECE83E1E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DB112DD2-4EAE-64F0-BE52-6F9F0049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3423" y="6442454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5E14E3E-FABA-7890-5B39-D23D31209D22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CNC: </a:t>
            </a:r>
            <a:r>
              <a:rPr lang="ja-JP" altLang="en-US" b="1">
                <a:solidFill>
                  <a:schemeClr val="bg1"/>
                </a:solidFill>
                <a:ea typeface="ＭＳ Ｐゴシック"/>
                <a:cs typeface="Calibri"/>
              </a:rPr>
              <a:t>時間分解能悪化の原因</a:t>
            </a:r>
            <a:endParaRPr lang="en-US" altLang="ja-JP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5048F-573B-39AD-7819-B32F2B0A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59" y="1700532"/>
            <a:ext cx="2192242" cy="204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A686BD7-AF8B-E9BE-17CF-963D2E991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318" y="4030934"/>
            <a:ext cx="2075502" cy="207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DC38CC-45DA-BDD6-7ACD-B06813E8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04" y="1503178"/>
            <a:ext cx="2295878" cy="22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9099AD-013A-919A-4426-196D7C773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34" y="3848770"/>
            <a:ext cx="2308984" cy="22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6296149-9122-EBA4-D416-165ECE9C4A18}"/>
              </a:ext>
            </a:extLst>
          </p:cNvPr>
          <p:cNvSpPr txBox="1"/>
          <p:nvPr/>
        </p:nvSpPr>
        <p:spPr>
          <a:xfrm>
            <a:off x="576497" y="1295400"/>
            <a:ext cx="35189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00" b="1"/>
              <a:t>時間分解能</a:t>
            </a:r>
            <a:r>
              <a:rPr kumimoji="1" lang="en-US" altLang="ja-JP" sz="3400" b="1" dirty="0"/>
              <a:t>~90ps</a:t>
            </a:r>
            <a:endParaRPr kumimoji="1" lang="ja-JP" altLang="en-US" sz="3400" b="1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38455C-19BE-388C-46ED-5741C4C61CB1}"/>
              </a:ext>
            </a:extLst>
          </p:cNvPr>
          <p:cNvSpPr txBox="1"/>
          <p:nvPr/>
        </p:nvSpPr>
        <p:spPr>
          <a:xfrm>
            <a:off x="576497" y="4360132"/>
            <a:ext cx="35189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00" b="1"/>
              <a:t>時間分解能</a:t>
            </a:r>
            <a:r>
              <a:rPr kumimoji="1" lang="en-US" altLang="ja-JP" sz="3400" b="1" dirty="0"/>
              <a:t>~75ps</a:t>
            </a:r>
            <a:endParaRPr kumimoji="1" lang="ja-JP" altLang="en-US" sz="3400" b="1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0F2D4E-93EF-24AA-0F66-97DC394293CB}"/>
              </a:ext>
            </a:extLst>
          </p:cNvPr>
          <p:cNvSpPr txBox="1"/>
          <p:nvPr/>
        </p:nvSpPr>
        <p:spPr>
          <a:xfrm>
            <a:off x="2716327" y="622280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rgbClr val="FF0000"/>
                </a:solidFill>
              </a:rPr>
              <a:t>工場で簡易的に評価できないか？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D4FC0DB-CEAD-9469-C4E5-CEC036321B8E}"/>
              </a:ext>
            </a:extLst>
          </p:cNvPr>
          <p:cNvSpPr txBox="1"/>
          <p:nvPr/>
        </p:nvSpPr>
        <p:spPr>
          <a:xfrm>
            <a:off x="7508319" y="3476655"/>
            <a:ext cx="3570208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切断面</a:t>
            </a:r>
            <a:r>
              <a:rPr kumimoji="1" lang="ja-JP" altLang="en-US" sz="2400" b="1" dirty="0"/>
              <a:t>表面</a:t>
            </a:r>
            <a:r>
              <a:rPr kumimoji="1" lang="ja-JP" altLang="en-US" sz="2400" b="1"/>
              <a:t>の状態が悪い</a:t>
            </a:r>
            <a:endParaRPr kumimoji="1" lang="en-US" altLang="ja-JP" sz="24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06A255-9071-632C-CFF3-0FBE2C5FA5BC}"/>
              </a:ext>
            </a:extLst>
          </p:cNvPr>
          <p:cNvSpPr txBox="1"/>
          <p:nvPr/>
        </p:nvSpPr>
        <p:spPr>
          <a:xfrm>
            <a:off x="4769004" y="1064567"/>
            <a:ext cx="2308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419" altLang="ja-JP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QDC</a:t>
            </a:r>
            <a:r>
              <a:rPr lang="es-419" altLang="ja-JP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s-419" altLang="ja-JP" sz="1800" b="1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raw</a:t>
            </a:r>
            <a:r>
              <a:rPr lang="es-419" altLang="ja-JP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419" altLang="ja-JP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tdc cut</a:t>
            </a:r>
            <a:r>
              <a:rPr lang="es-419" altLang="ja-JP" sz="1800" b="1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ja-JP" altLang="en-US">
              <a:effectLst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1A9CCA-FA31-F913-7584-55AA2B3F323C}"/>
              </a:ext>
            </a:extLst>
          </p:cNvPr>
          <p:cNvSpPr txBox="1"/>
          <p:nvPr/>
        </p:nvSpPr>
        <p:spPr>
          <a:xfrm>
            <a:off x="8493911" y="1143570"/>
            <a:ext cx="1276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ja-JP" altLang="en-US" sz="24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見た目</a:t>
            </a:r>
            <a:endParaRPr lang="ja-JP" alt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127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BE75A-C4E5-C708-7A46-7DC8F7F00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6F1A9683-9171-36B4-C0E0-DCB7B120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3423" y="6442454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0469465-0C49-22E1-5FED-64E8A125E6B4}"/>
              </a:ext>
            </a:extLst>
          </p:cNvPr>
          <p:cNvSpPr txBox="1">
            <a:spLocks/>
          </p:cNvSpPr>
          <p:nvPr/>
        </p:nvSpPr>
        <p:spPr>
          <a:xfrm>
            <a:off x="304800" y="232983"/>
            <a:ext cx="11582400" cy="77787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>
                <a:solidFill>
                  <a:schemeClr val="bg1"/>
                </a:solidFill>
                <a:ea typeface="ＭＳ Ｐゴシック"/>
                <a:cs typeface="Calibri"/>
              </a:rPr>
              <a:t>CNC: </a:t>
            </a:r>
            <a:r>
              <a:rPr lang="ja-JP" altLang="en-US" b="1">
                <a:solidFill>
                  <a:schemeClr val="bg1"/>
                </a:solidFill>
                <a:ea typeface="ＭＳ Ｐゴシック"/>
                <a:cs typeface="Calibri"/>
              </a:rPr>
              <a:t>評価方法</a:t>
            </a:r>
            <a:endParaRPr lang="en-US" altLang="ja-JP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pic>
        <p:nvPicPr>
          <p:cNvPr id="3" name="図 2" descr="台の上に置かれた携帯電話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E792EBC-1B07-18B6-8B97-AEE7EC7211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6" y="3033259"/>
            <a:ext cx="3299811" cy="2767106"/>
          </a:xfrm>
          <a:prstGeom prst="rect">
            <a:avLst/>
          </a:prstGeom>
        </p:spPr>
      </p:pic>
      <p:pic>
        <p:nvPicPr>
          <p:cNvPr id="4" name="図 3" descr="プールテーブル, テーブル, 部屋, 水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95D9456-F424-8717-42A6-076D793AA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r="6694"/>
          <a:stretch/>
        </p:blipFill>
        <p:spPr>
          <a:xfrm>
            <a:off x="2057400" y="1061754"/>
            <a:ext cx="8350347" cy="1682409"/>
          </a:xfrm>
          <a:prstGeom prst="rect">
            <a:avLst/>
          </a:prstGeom>
        </p:spPr>
      </p:pic>
      <p:pic>
        <p:nvPicPr>
          <p:cNvPr id="5" name="図 4" descr="屋内, テーブル, 座る, コンピュータ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7832485-78A7-D003-0538-A284E140C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314" y="2770862"/>
            <a:ext cx="4038600" cy="33866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702B28-5265-D016-6D17-0D8AD8D98053}"/>
              </a:ext>
            </a:extLst>
          </p:cNvPr>
          <p:cNvSpPr txBox="1"/>
          <p:nvPr/>
        </p:nvSpPr>
        <p:spPr>
          <a:xfrm>
            <a:off x="3855612" y="2744163"/>
            <a:ext cx="37000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LED</a:t>
            </a:r>
            <a:r>
              <a:rPr kumimoji="1" lang="ja-JP" altLang="en-US" sz="2800" b="1"/>
              <a:t>と照度計を用いた</a:t>
            </a:r>
            <a:br>
              <a:rPr kumimoji="1" lang="en-US" altLang="ja-JP" sz="2800" b="1" dirty="0"/>
            </a:br>
            <a:r>
              <a:rPr kumimoji="1" lang="ja-JP" altLang="en-US" sz="2800" b="1"/>
              <a:t>透過度測定</a:t>
            </a:r>
            <a:endParaRPr kumimoji="1" lang="en-US" altLang="ja-JP" sz="2800" b="1" dirty="0"/>
          </a:p>
          <a:p>
            <a:pPr algn="ctr"/>
            <a:r>
              <a:rPr kumimoji="1" lang="en-US" altLang="ja-JP" sz="2800" b="1" dirty="0"/>
              <a:t>CNC</a:t>
            </a:r>
            <a:r>
              <a:rPr kumimoji="1" lang="ja-JP" altLang="en-US" sz="2800" b="1"/>
              <a:t>有と</a:t>
            </a:r>
            <a:r>
              <a:rPr kumimoji="1" lang="en-US" altLang="ja-JP" sz="2800" b="1" dirty="0"/>
              <a:t>CNC</a:t>
            </a:r>
            <a:r>
              <a:rPr kumimoji="1" lang="ja-JP" altLang="en-US" sz="2800" b="1"/>
              <a:t>無で</a:t>
            </a:r>
            <a:br>
              <a:rPr kumimoji="1" lang="en-US" altLang="ja-JP" sz="2800" b="1" dirty="0"/>
            </a:br>
            <a:r>
              <a:rPr kumimoji="1" lang="ja-JP" altLang="en-US" sz="2800" b="1"/>
              <a:t>照度を比較</a:t>
            </a:r>
            <a:endParaRPr kumimoji="1" lang="en-US" altLang="ja-JP" sz="2800" b="1" dirty="0"/>
          </a:p>
        </p:txBody>
      </p:sp>
      <p:pic>
        <p:nvPicPr>
          <p:cNvPr id="10" name="図 9" descr="電子機器, コンピュータ, 水, 凧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46A74EF-850B-3EFD-8884-62E870F2E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97" y="4464176"/>
            <a:ext cx="3022816" cy="23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4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1167</Words>
  <Application>Microsoft Macintosh PowerPoint</Application>
  <PresentationFormat>ワイド画面</PresentationFormat>
  <Paragraphs>210</Paragraphs>
  <Slides>26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6" baseType="lpstr">
      <vt:lpstr>ＭＳ Ｐゴシック</vt:lpstr>
      <vt:lpstr>ＭＳ Ｐゴシック</vt:lpstr>
      <vt:lpstr>Aptos</vt:lpstr>
      <vt:lpstr>Aptos Display</vt:lpstr>
      <vt:lpstr>Arial</vt:lpstr>
      <vt:lpstr>Bauhaus 93</vt:lpstr>
      <vt:lpstr>Calibri</vt:lpstr>
      <vt:lpstr>Cambria Math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Back up</vt:lpstr>
      <vt:lpstr>Pulse Height and Total charge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169</cp:revision>
  <dcterms:created xsi:type="dcterms:W3CDTF">2012-08-24T00:53:15Z</dcterms:created>
  <dcterms:modified xsi:type="dcterms:W3CDTF">2025-09-18T06:32:14Z</dcterms:modified>
</cp:coreProperties>
</file>